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9" r:id="rId5"/>
    <p:sldId id="270" r:id="rId6"/>
    <p:sldId id="282" r:id="rId7"/>
    <p:sldId id="292" r:id="rId8"/>
    <p:sldId id="294" r:id="rId9"/>
    <p:sldId id="296" r:id="rId10"/>
    <p:sldId id="297" r:id="rId11"/>
    <p:sldId id="312" r:id="rId12"/>
    <p:sldId id="313" r:id="rId13"/>
    <p:sldId id="314" r:id="rId14"/>
    <p:sldId id="324" r:id="rId15"/>
    <p:sldId id="325" r:id="rId16"/>
    <p:sldId id="326" r:id="rId17"/>
  </p:sldIdLst>
  <p:sldSz cx="9144000" cy="6858000" type="screen4x3"/>
  <p:notesSz cx="9144000" cy="6858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2EDE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0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08655" y="172338"/>
            <a:ext cx="2726689" cy="680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29844" y="3906977"/>
            <a:ext cx="8084311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FF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0" i="0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0" i="0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00" b="0" i="0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13943" y="981455"/>
            <a:ext cx="8229600" cy="320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3339" y="0"/>
            <a:ext cx="862584" cy="9311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6828" y="245491"/>
            <a:ext cx="1990343" cy="680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00" b="0" i="0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83404" y="2212695"/>
            <a:ext cx="4215765" cy="1522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hreonine" TargetMode="External"/><Relationship Id="rId2" Type="http://schemas.openxmlformats.org/officeDocument/2006/relationships/hyperlink" Target="https://en.wikipedia.org/wiki/Isoleuci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Tyrosin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ysteine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almitic_acid" TargetMode="External"/><Relationship Id="rId5" Type="http://schemas.openxmlformats.org/officeDocument/2006/relationships/hyperlink" Target="http://en.wikipedia.org/wiki/Serine" TargetMode="Externa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Ketosi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en.wikipedia.org/wiki/Phosphatidic_acid" TargetMode="Externa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Urea_cycle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2133600"/>
            <a:ext cx="6019799" cy="17049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en-US" spc="-5" dirty="0" smtClean="0">
                <a:solidFill>
                  <a:srgbClr val="502EDE"/>
                </a:solidFill>
              </a:rPr>
              <a:t>General </a:t>
            </a:r>
            <a:r>
              <a:rPr lang="en-US" spc="-5" dirty="0" smtClean="0">
                <a:solidFill>
                  <a:srgbClr val="502EDE"/>
                </a:solidFill>
              </a:rPr>
              <a:t>Biochemistry</a:t>
            </a:r>
            <a:br>
              <a:rPr lang="en-US" spc="-5" dirty="0" smtClean="0">
                <a:solidFill>
                  <a:srgbClr val="502EDE"/>
                </a:solidFill>
              </a:rPr>
            </a:br>
            <a:r>
              <a:rPr lang="en-US" spc="-5" dirty="0" smtClean="0">
                <a:solidFill>
                  <a:srgbClr val="502EDE"/>
                </a:solidFill>
              </a:rPr>
              <a:t/>
            </a:r>
            <a:br>
              <a:rPr lang="en-US" spc="-5" dirty="0" smtClean="0">
                <a:solidFill>
                  <a:srgbClr val="502EDE"/>
                </a:solidFill>
              </a:rPr>
            </a:br>
            <a:r>
              <a:rPr lang="en-US" sz="2400" spc="-5" dirty="0" smtClean="0">
                <a:solidFill>
                  <a:srgbClr val="502EDE"/>
                </a:solidFill>
              </a:rPr>
              <a:t>Dr. </a:t>
            </a:r>
            <a:r>
              <a:rPr lang="en-US" sz="2400" spc="-5" dirty="0" err="1" smtClean="0">
                <a:solidFill>
                  <a:srgbClr val="502EDE"/>
                </a:solidFill>
              </a:rPr>
              <a:t>Saad</a:t>
            </a:r>
            <a:r>
              <a:rPr lang="en-US" sz="2400" spc="-5" dirty="0" smtClean="0">
                <a:solidFill>
                  <a:srgbClr val="502EDE"/>
                </a:solidFill>
              </a:rPr>
              <a:t> </a:t>
            </a:r>
            <a:r>
              <a:rPr lang="en-US" sz="2400" spc="-5" dirty="0" err="1" smtClean="0">
                <a:solidFill>
                  <a:srgbClr val="502EDE"/>
                </a:solidFill>
              </a:rPr>
              <a:t>hussein</a:t>
            </a:r>
            <a:r>
              <a:rPr lang="en-US" sz="2400" spc="-5" dirty="0" smtClean="0">
                <a:solidFill>
                  <a:srgbClr val="502EDE"/>
                </a:solidFill>
              </a:rPr>
              <a:t> </a:t>
            </a:r>
            <a:r>
              <a:rPr lang="en-US" sz="2400" spc="-5" dirty="0" err="1" smtClean="0">
                <a:solidFill>
                  <a:srgbClr val="502EDE"/>
                </a:solidFill>
              </a:rPr>
              <a:t>khudhair</a:t>
            </a:r>
            <a:endParaRPr sz="2400" spc="-5" dirty="0">
              <a:solidFill>
                <a:srgbClr val="502EDE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245491"/>
            <a:ext cx="7315199" cy="6739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smtClean="0">
                <a:solidFill>
                  <a:srgbClr val="3333FF"/>
                </a:solidFill>
              </a:rPr>
              <a:t>Chemistry</a:t>
            </a:r>
            <a:r>
              <a:rPr lang="en-US" spc="-5" dirty="0" smtClean="0">
                <a:solidFill>
                  <a:srgbClr val="3333FF"/>
                </a:solidFill>
              </a:rPr>
              <a:t> of </a:t>
            </a:r>
            <a:r>
              <a:rPr lang="en-US" spc="-5" dirty="0" err="1" smtClean="0">
                <a:solidFill>
                  <a:srgbClr val="3333FF"/>
                </a:solidFill>
              </a:rPr>
              <a:t>biomolecules</a:t>
            </a:r>
            <a:r>
              <a:rPr spc="-15" smtClean="0">
                <a:solidFill>
                  <a:srgbClr val="3333FF"/>
                </a:solidFill>
              </a:rPr>
              <a:t> </a:t>
            </a:r>
            <a:r>
              <a:rPr lang="en-US" spc="-15" dirty="0" smtClean="0">
                <a:solidFill>
                  <a:srgbClr val="3333FF"/>
                </a:solidFill>
              </a:rPr>
              <a:t> </a:t>
            </a:r>
            <a:endParaRPr spc="-5" dirty="0">
              <a:solidFill>
                <a:srgbClr val="3333FF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664" y="1003172"/>
            <a:ext cx="7994650" cy="510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22300" marR="508000" indent="-609600" algn="l" rtl="0">
              <a:lnSpc>
                <a:spcPct val="100000"/>
              </a:lnSpc>
              <a:spcBef>
                <a:spcPts val="105"/>
              </a:spcBef>
            </a:pPr>
            <a:r>
              <a:rPr sz="3500" dirty="0">
                <a:latin typeface="Times New Roman"/>
                <a:cs typeface="Times New Roman"/>
              </a:rPr>
              <a:t>There are 5 major forces that maintain</a:t>
            </a:r>
            <a:r>
              <a:rPr sz="3500" spc="-140" dirty="0">
                <a:latin typeface="Times New Roman"/>
                <a:cs typeface="Times New Roman"/>
              </a:rPr>
              <a:t> </a:t>
            </a:r>
            <a:r>
              <a:rPr sz="3500" dirty="0">
                <a:latin typeface="Times New Roman"/>
                <a:cs typeface="Times New Roman"/>
              </a:rPr>
              <a:t>the  structure of</a:t>
            </a:r>
            <a:r>
              <a:rPr sz="3500" spc="-45" dirty="0">
                <a:latin typeface="Times New Roman"/>
                <a:cs typeface="Times New Roman"/>
              </a:rPr>
              <a:t> </a:t>
            </a:r>
            <a:r>
              <a:rPr sz="3500" dirty="0">
                <a:latin typeface="Times New Roman"/>
                <a:cs typeface="Times New Roman"/>
              </a:rPr>
              <a:t>biomolecules:</a:t>
            </a:r>
            <a:endParaRPr sz="3500">
              <a:latin typeface="Times New Roman"/>
              <a:cs typeface="Times New Roman"/>
            </a:endParaRPr>
          </a:p>
          <a:p>
            <a:pPr marL="622300" marR="222250" indent="-609600" algn="l" rtl="0">
              <a:lnSpc>
                <a:spcPct val="100000"/>
              </a:lnSpc>
              <a:spcBef>
                <a:spcPts val="840"/>
              </a:spcBef>
              <a:buClr>
                <a:srgbClr val="3333CC"/>
              </a:buClr>
              <a:buSzPct val="60000"/>
              <a:buFont typeface="Wingdings"/>
              <a:buChar char=""/>
              <a:tabLst>
                <a:tab pos="621665" algn="l"/>
                <a:tab pos="622300" algn="l"/>
              </a:tabLst>
            </a:pPr>
            <a:r>
              <a:rPr sz="3500" dirty="0">
                <a:latin typeface="Times New Roman"/>
                <a:cs typeface="Times New Roman"/>
              </a:rPr>
              <a:t>Only one is a strong force: </a:t>
            </a:r>
            <a:r>
              <a:rPr sz="3500" dirty="0">
                <a:solidFill>
                  <a:srgbClr val="0000CC"/>
                </a:solidFill>
                <a:latin typeface="Times New Roman"/>
                <a:cs typeface="Times New Roman"/>
              </a:rPr>
              <a:t>The</a:t>
            </a:r>
            <a:r>
              <a:rPr sz="3500" spc="-160" dirty="0"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0000CC"/>
                </a:solidFill>
                <a:latin typeface="Times New Roman"/>
                <a:cs typeface="Times New Roman"/>
              </a:rPr>
              <a:t>covalent  bond</a:t>
            </a:r>
            <a:endParaRPr sz="3500">
              <a:latin typeface="Times New Roman"/>
              <a:cs typeface="Times New Roman"/>
            </a:endParaRPr>
          </a:p>
          <a:p>
            <a:pPr marL="622300" indent="-609600" algn="l" rtl="0">
              <a:lnSpc>
                <a:spcPct val="100000"/>
              </a:lnSpc>
              <a:spcBef>
                <a:spcPts val="845"/>
              </a:spcBef>
              <a:buClr>
                <a:srgbClr val="3333CC"/>
              </a:buClr>
              <a:buSzPct val="60000"/>
              <a:buFont typeface="Wingdings"/>
              <a:buChar char=""/>
              <a:tabLst>
                <a:tab pos="621665" algn="l"/>
                <a:tab pos="622300" algn="l"/>
              </a:tabLst>
            </a:pPr>
            <a:r>
              <a:rPr sz="3500" dirty="0">
                <a:latin typeface="Times New Roman"/>
                <a:cs typeface="Times New Roman"/>
              </a:rPr>
              <a:t>The others are considered weak</a:t>
            </a:r>
            <a:r>
              <a:rPr sz="3500" spc="-130" dirty="0">
                <a:latin typeface="Times New Roman"/>
                <a:cs typeface="Times New Roman"/>
              </a:rPr>
              <a:t> </a:t>
            </a:r>
            <a:r>
              <a:rPr sz="3500" dirty="0">
                <a:latin typeface="Times New Roman"/>
                <a:cs typeface="Times New Roman"/>
              </a:rPr>
              <a:t>forces:</a:t>
            </a:r>
            <a:endParaRPr sz="3500">
              <a:latin typeface="Times New Roman"/>
              <a:cs typeface="Times New Roman"/>
            </a:endParaRPr>
          </a:p>
          <a:p>
            <a:pPr marL="1003300" lvl="1" indent="-533400" algn="l" rtl="0">
              <a:lnSpc>
                <a:spcPct val="100000"/>
              </a:lnSpc>
              <a:spcBef>
                <a:spcPts val="725"/>
              </a:spcBef>
              <a:buClr>
                <a:srgbClr val="FF0000"/>
              </a:buClr>
              <a:buSzPct val="55000"/>
              <a:buAutoNum type="arabicPeriod"/>
              <a:tabLst>
                <a:tab pos="1002665" algn="l"/>
                <a:tab pos="1003300" algn="l"/>
              </a:tabLst>
            </a:pPr>
            <a:r>
              <a:rPr sz="3000" dirty="0">
                <a:latin typeface="Times New Roman"/>
                <a:cs typeface="Times New Roman"/>
              </a:rPr>
              <a:t>The ionic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</a:t>
            </a:r>
            <a:endParaRPr sz="3000">
              <a:latin typeface="Times New Roman"/>
              <a:cs typeface="Times New Roman"/>
            </a:endParaRPr>
          </a:p>
          <a:p>
            <a:pPr marL="1003300" lvl="1" indent="-533400" algn="l" rtl="0">
              <a:lnSpc>
                <a:spcPct val="100000"/>
              </a:lnSpc>
              <a:spcBef>
                <a:spcPts val="725"/>
              </a:spcBef>
              <a:buClr>
                <a:srgbClr val="FF0000"/>
              </a:buClr>
              <a:buSzPct val="55000"/>
              <a:buAutoNum type="arabicPeriod"/>
              <a:tabLst>
                <a:tab pos="1002665" algn="l"/>
                <a:tab pos="1003300" algn="l"/>
              </a:tabLst>
            </a:pPr>
            <a:r>
              <a:rPr sz="3000" dirty="0">
                <a:latin typeface="Times New Roman"/>
                <a:cs typeface="Times New Roman"/>
              </a:rPr>
              <a:t>The hydrogen</a:t>
            </a:r>
            <a:r>
              <a:rPr sz="3000" spc="-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</a:t>
            </a:r>
            <a:endParaRPr sz="3000">
              <a:latin typeface="Times New Roman"/>
              <a:cs typeface="Times New Roman"/>
            </a:endParaRPr>
          </a:p>
          <a:p>
            <a:pPr marL="1003300" lvl="1" indent="-533400" algn="l" rtl="0">
              <a:lnSpc>
                <a:spcPct val="100000"/>
              </a:lnSpc>
              <a:spcBef>
                <a:spcPts val="720"/>
              </a:spcBef>
              <a:buClr>
                <a:srgbClr val="FF0000"/>
              </a:buClr>
              <a:buSzPct val="55000"/>
              <a:buAutoNum type="arabicPeriod"/>
              <a:tabLst>
                <a:tab pos="1002665" algn="l"/>
                <a:tab pos="1003300" algn="l"/>
              </a:tabLst>
            </a:pPr>
            <a:r>
              <a:rPr sz="3000" dirty="0">
                <a:latin typeface="Times New Roman"/>
                <a:cs typeface="Times New Roman"/>
              </a:rPr>
              <a:t>Hydrophobic </a:t>
            </a:r>
            <a:r>
              <a:rPr sz="3000" spc="-5" dirty="0">
                <a:latin typeface="Times New Roman"/>
                <a:cs typeface="Times New Roman"/>
              </a:rPr>
              <a:t>interaction </a:t>
            </a:r>
            <a:r>
              <a:rPr sz="3000" dirty="0">
                <a:latin typeface="Times New Roman"/>
                <a:cs typeface="Times New Roman"/>
              </a:rPr>
              <a:t>(not </a:t>
            </a:r>
            <a:r>
              <a:rPr sz="3000" spc="-5" dirty="0">
                <a:latin typeface="Times New Roman"/>
                <a:cs typeface="Times New Roman"/>
              </a:rPr>
              <a:t>chemical</a:t>
            </a:r>
            <a:r>
              <a:rPr sz="3000" spc="6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bond)</a:t>
            </a:r>
            <a:endParaRPr sz="3000">
              <a:latin typeface="Times New Roman"/>
              <a:cs typeface="Times New Roman"/>
            </a:endParaRPr>
          </a:p>
          <a:p>
            <a:pPr marL="1003300" lvl="1" indent="-533400" algn="l" rtl="0">
              <a:lnSpc>
                <a:spcPct val="100000"/>
              </a:lnSpc>
              <a:spcBef>
                <a:spcPts val="720"/>
              </a:spcBef>
              <a:buClr>
                <a:srgbClr val="FF0000"/>
              </a:buClr>
              <a:buSzPct val="55000"/>
              <a:buAutoNum type="arabicPeriod"/>
              <a:tabLst>
                <a:tab pos="1002665" algn="l"/>
                <a:tab pos="1003300" algn="l"/>
              </a:tabLst>
            </a:pPr>
            <a:r>
              <a:rPr sz="3000" spc="-114" dirty="0">
                <a:latin typeface="Times New Roman"/>
                <a:cs typeface="Times New Roman"/>
              </a:rPr>
              <a:t>Van </a:t>
            </a:r>
            <a:r>
              <a:rPr sz="3000" dirty="0">
                <a:latin typeface="Times New Roman"/>
                <a:cs typeface="Times New Roman"/>
              </a:rPr>
              <a:t>Der </a:t>
            </a:r>
            <a:r>
              <a:rPr sz="3000" spc="-50" dirty="0">
                <a:latin typeface="Times New Roman"/>
                <a:cs typeface="Times New Roman"/>
              </a:rPr>
              <a:t>Waals </a:t>
            </a:r>
            <a:r>
              <a:rPr sz="3000" spc="-5" dirty="0">
                <a:latin typeface="Times New Roman"/>
                <a:cs typeface="Times New Roman"/>
              </a:rPr>
              <a:t>attraction </a:t>
            </a:r>
            <a:r>
              <a:rPr sz="3000" dirty="0">
                <a:latin typeface="Times New Roman"/>
                <a:cs typeface="Times New Roman"/>
              </a:rPr>
              <a:t>(not </a:t>
            </a:r>
            <a:r>
              <a:rPr sz="3000" spc="-5" dirty="0">
                <a:latin typeface="Times New Roman"/>
                <a:cs typeface="Times New Roman"/>
              </a:rPr>
              <a:t>chemical</a:t>
            </a:r>
            <a:r>
              <a:rPr sz="3000" spc="19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bond)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304800"/>
            <a:ext cx="66230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 rtl="0">
              <a:lnSpc>
                <a:spcPct val="100000"/>
              </a:lnSpc>
              <a:spcBef>
                <a:spcPts val="100"/>
              </a:spcBef>
            </a:pPr>
            <a:r>
              <a:rPr sz="4400" dirty="0">
                <a:solidFill>
                  <a:srgbClr val="3333FF"/>
                </a:solidFill>
              </a:rPr>
              <a:t>The 4 Major</a:t>
            </a:r>
            <a:r>
              <a:rPr sz="4400" spc="-90" dirty="0">
                <a:solidFill>
                  <a:srgbClr val="3333FF"/>
                </a:solidFill>
              </a:rPr>
              <a:t> </a:t>
            </a:r>
            <a:r>
              <a:rPr sz="4400" dirty="0">
                <a:solidFill>
                  <a:srgbClr val="3333FF"/>
                </a:solidFill>
              </a:rPr>
              <a:t>macromolecules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58140" y="1469262"/>
            <a:ext cx="8160384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algn="l" rtl="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There are 4 major </a:t>
            </a:r>
            <a:r>
              <a:rPr sz="2800" spc="-10" dirty="0">
                <a:latin typeface="Times New Roman"/>
                <a:cs typeface="Times New Roman"/>
              </a:rPr>
              <a:t>macromolecules </a:t>
            </a:r>
            <a:r>
              <a:rPr sz="2800" spc="-5" dirty="0">
                <a:latin typeface="Times New Roman"/>
                <a:cs typeface="Times New Roman"/>
              </a:rPr>
              <a:t>(polymers) 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cell  </a:t>
            </a:r>
            <a:r>
              <a:rPr sz="2800" spc="-5" dirty="0">
                <a:latin typeface="Times New Roman"/>
                <a:cs typeface="Times New Roman"/>
              </a:rPr>
              <a:t>formed by condensation of smaller </a:t>
            </a:r>
            <a:r>
              <a:rPr sz="2800" dirty="0">
                <a:latin typeface="Times New Roman"/>
                <a:cs typeface="Times New Roman"/>
              </a:rPr>
              <a:t>building </a:t>
            </a:r>
            <a:r>
              <a:rPr sz="2800" spc="-5" dirty="0">
                <a:latin typeface="Times New Roman"/>
                <a:cs typeface="Times New Roman"/>
              </a:rPr>
              <a:t>blocks  (monomers) by the removal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5" dirty="0">
                <a:latin typeface="Times New Roman"/>
                <a:cs typeface="Times New Roman"/>
              </a:rPr>
              <a:t>H</a:t>
            </a:r>
            <a:r>
              <a:rPr sz="2775" spc="7" baseline="-21021" dirty="0">
                <a:latin typeface="Times New Roman"/>
                <a:cs typeface="Times New Roman"/>
              </a:rPr>
              <a:t>2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(dehydration):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1850" y="3117850"/>
          <a:ext cx="7086600" cy="2285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540000"/>
                <a:gridCol w="2514600"/>
              </a:tblGrid>
              <a:tr h="701039">
                <a:tc>
                  <a:txBody>
                    <a:bodyPr/>
                    <a:lstStyle/>
                    <a:p>
                      <a:pPr marL="428625" marR="170180" indent="-251460" algn="just" rtl="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2000" b="1" spc="-40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sz="2000" b="1" spc="5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2000" b="1" spc="-15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ule  </a:t>
                      </a:r>
                      <a:r>
                        <a:rPr sz="2000" b="1" spc="-5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(polymers)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E3A8"/>
                    </a:solidFill>
                  </a:tcPr>
                </a:tc>
                <a:tc>
                  <a:txBody>
                    <a:bodyPr/>
                    <a:lstStyle/>
                    <a:p>
                      <a:pPr marL="613410" marR="419100" indent="-187960" rtl="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Building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blocks  (monomers)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E3A8"/>
                    </a:solidFill>
                  </a:tcPr>
                </a:tc>
                <a:tc>
                  <a:txBody>
                    <a:bodyPr/>
                    <a:lstStyle/>
                    <a:p>
                      <a:pPr marL="493395" rtl="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Name of</a:t>
                      </a:r>
                      <a:r>
                        <a:rPr sz="2000" b="1" spc="-40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Times New Roman"/>
                          <a:cs typeface="Times New Roman"/>
                        </a:rPr>
                        <a:t>bond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E3A8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91440" algn="just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Carbohydrate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Monosaccharides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  <a:tc>
                  <a:txBody>
                    <a:bodyPr/>
                    <a:lstStyle/>
                    <a:p>
                      <a:pPr marL="92075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Glycosidic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bond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Proteins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Amino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acids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  <a:tc>
                  <a:txBody>
                    <a:bodyPr/>
                    <a:lstStyle/>
                    <a:p>
                      <a:pPr marL="92075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Peptide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bond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Nucleic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acids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Nucleotides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  <a:tc>
                  <a:txBody>
                    <a:bodyPr/>
                    <a:lstStyle/>
                    <a:p>
                      <a:pPr marL="92075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Phospho diester</a:t>
                      </a:r>
                      <a:r>
                        <a:rPr sz="20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bond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F5E0"/>
                    </a:solidFill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Lipids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  <a:tc>
                  <a:txBody>
                    <a:bodyPr/>
                    <a:lstStyle/>
                    <a:p>
                      <a:pPr marL="91440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Fatty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acids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20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alcohol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  <a:tc>
                  <a:txBody>
                    <a:bodyPr/>
                    <a:lstStyle/>
                    <a:p>
                      <a:pPr marL="92075" rtl="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Ester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bond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9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1953" y="288416"/>
            <a:ext cx="7845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3333FF"/>
                </a:solidFill>
              </a:rPr>
              <a:t>CHNOPS </a:t>
            </a:r>
            <a:r>
              <a:rPr sz="3600" spc="-5" dirty="0">
                <a:solidFill>
                  <a:srgbClr val="FF0000"/>
                </a:solidFill>
              </a:rPr>
              <a:t>vs </a:t>
            </a:r>
            <a:r>
              <a:rPr sz="3600" spc="-5" dirty="0">
                <a:solidFill>
                  <a:srgbClr val="3333FF"/>
                </a:solidFill>
              </a:rPr>
              <a:t>monomer </a:t>
            </a:r>
            <a:r>
              <a:rPr sz="3600" spc="-5" dirty="0">
                <a:solidFill>
                  <a:srgbClr val="FF0000"/>
                </a:solidFill>
              </a:rPr>
              <a:t>vs</a:t>
            </a:r>
            <a:r>
              <a:rPr sz="3600" spc="-15" dirty="0">
                <a:solidFill>
                  <a:srgbClr val="FF0000"/>
                </a:solidFill>
              </a:rPr>
              <a:t> </a:t>
            </a:r>
            <a:r>
              <a:rPr sz="3600" spc="-5" dirty="0">
                <a:solidFill>
                  <a:srgbClr val="3333FF"/>
                </a:solidFill>
              </a:rPr>
              <a:t>macromolecules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1066800" y="4373897"/>
            <a:ext cx="6659792" cy="12694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66800" y="1299955"/>
            <a:ext cx="6642404" cy="31196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5598" y="307975"/>
            <a:ext cx="773874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" dirty="0">
                <a:solidFill>
                  <a:srgbClr val="3333FF"/>
                </a:solidFill>
              </a:rPr>
              <a:t>Characteristics </a:t>
            </a:r>
            <a:r>
              <a:rPr sz="3900" dirty="0">
                <a:solidFill>
                  <a:srgbClr val="3333FF"/>
                </a:solidFill>
              </a:rPr>
              <a:t>of biological</a:t>
            </a:r>
            <a:r>
              <a:rPr sz="3900" spc="-65" dirty="0">
                <a:solidFill>
                  <a:srgbClr val="3333FF"/>
                </a:solidFill>
              </a:rPr>
              <a:t> </a:t>
            </a:r>
            <a:r>
              <a:rPr sz="3900" dirty="0">
                <a:solidFill>
                  <a:srgbClr val="3333FF"/>
                </a:solidFill>
              </a:rPr>
              <a:t>molecules</a:t>
            </a:r>
            <a:endParaRPr sz="3900"/>
          </a:p>
        </p:txBody>
      </p:sp>
      <p:sp>
        <p:nvSpPr>
          <p:cNvPr id="3" name="object 3"/>
          <p:cNvSpPr txBox="1"/>
          <p:nvPr/>
        </p:nvSpPr>
        <p:spPr>
          <a:xfrm>
            <a:off x="86664" y="1005966"/>
            <a:ext cx="8600136" cy="5365571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86080" marR="1002030" indent="-373380" algn="just" rtl="0">
              <a:lnSpc>
                <a:spcPts val="2300"/>
              </a:lnSpc>
              <a:spcBef>
                <a:spcPts val="660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spc="-5" dirty="0">
                <a:latin typeface="Times New Roman"/>
                <a:cs typeface="Times New Roman"/>
              </a:rPr>
              <a:t>All macromolecules </a:t>
            </a:r>
            <a:r>
              <a:rPr sz="2400" dirty="0">
                <a:latin typeface="Times New Roman"/>
                <a:cs typeface="Times New Roman"/>
              </a:rPr>
              <a:t>have a “Sense”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  </a:t>
            </a:r>
            <a:r>
              <a:rPr sz="2400" spc="-5" dirty="0">
                <a:latin typeface="Times New Roman"/>
                <a:cs typeface="Times New Roman"/>
              </a:rPr>
              <a:t>Directionality</a:t>
            </a:r>
            <a:endParaRPr sz="2400">
              <a:latin typeface="Times New Roman"/>
              <a:cs typeface="Times New Roman"/>
            </a:endParaRPr>
          </a:p>
          <a:p>
            <a:pPr marL="818515" lvl="1" indent="-309880" algn="just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4166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400" spc="-5" dirty="0">
                <a:latin typeface="Times New Roman"/>
                <a:cs typeface="Times New Roman"/>
              </a:rPr>
              <a:t>DNA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60" dirty="0">
                <a:latin typeface="Times New Roman"/>
                <a:cs typeface="Times New Roman"/>
              </a:rPr>
              <a:t>-ATC- </a:t>
            </a:r>
            <a:r>
              <a:rPr sz="2400" dirty="0">
                <a:latin typeface="Times New Roman"/>
                <a:cs typeface="Times New Roman"/>
              </a:rPr>
              <a:t>≠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-CTA-</a:t>
            </a:r>
            <a:endParaRPr sz="2400">
              <a:latin typeface="Times New Roman"/>
              <a:cs typeface="Times New Roman"/>
            </a:endParaRPr>
          </a:p>
          <a:p>
            <a:pPr marL="818515" lvl="1" indent="-309880" algn="just" rtl="0">
              <a:lnSpc>
                <a:spcPct val="100000"/>
              </a:lnSpc>
              <a:buClr>
                <a:srgbClr val="FF0000"/>
              </a:buClr>
              <a:buSzPct val="54166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400" dirty="0">
                <a:latin typeface="Times New Roman"/>
                <a:cs typeface="Times New Roman"/>
              </a:rPr>
              <a:t>Protein: </a:t>
            </a:r>
            <a:r>
              <a:rPr sz="2400" spc="-10" dirty="0">
                <a:latin typeface="Times New Roman"/>
                <a:cs typeface="Times New Roman"/>
              </a:rPr>
              <a:t>-Gly-ser- </a:t>
            </a:r>
            <a:r>
              <a:rPr sz="2400" dirty="0">
                <a:latin typeface="Times New Roman"/>
                <a:cs typeface="Times New Roman"/>
              </a:rPr>
              <a:t>≠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-Ser-Gly-</a:t>
            </a:r>
            <a:endParaRPr sz="2400">
              <a:latin typeface="Times New Roman"/>
              <a:cs typeface="Times New Roman"/>
            </a:endParaRPr>
          </a:p>
          <a:p>
            <a:pPr marL="818515" lvl="1" indent="-309880" algn="just" rtl="0">
              <a:lnSpc>
                <a:spcPct val="100000"/>
              </a:lnSpc>
              <a:buClr>
                <a:srgbClr val="FF0000"/>
              </a:buClr>
              <a:buSzPct val="54166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400" dirty="0">
                <a:latin typeface="Times New Roman"/>
                <a:cs typeface="Times New Roman"/>
              </a:rPr>
              <a:t>Carbohydrate: </a:t>
            </a:r>
            <a:r>
              <a:rPr sz="2400" spc="-5" dirty="0">
                <a:latin typeface="Times New Roman"/>
                <a:cs typeface="Times New Roman"/>
              </a:rPr>
              <a:t>-Glu-Gal </a:t>
            </a:r>
            <a:r>
              <a:rPr sz="2400" dirty="0">
                <a:latin typeface="Times New Roman"/>
                <a:cs typeface="Times New Roman"/>
              </a:rPr>
              <a:t>≠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-Gal-Glu-</a:t>
            </a:r>
            <a:endParaRPr sz="2400">
              <a:latin typeface="Times New Roman"/>
              <a:cs typeface="Times New Roman"/>
            </a:endParaRPr>
          </a:p>
          <a:p>
            <a:pPr lvl="1" algn="just" rtl="0">
              <a:lnSpc>
                <a:spcPct val="100000"/>
              </a:lnSpc>
              <a:spcBef>
                <a:spcPts val="5"/>
              </a:spcBef>
              <a:buClr>
                <a:srgbClr val="FF0000"/>
              </a:buClr>
              <a:buFont typeface="Wingdings"/>
              <a:buChar char=""/>
            </a:pPr>
            <a:endParaRPr sz="2500">
              <a:latin typeface="Times New Roman"/>
              <a:cs typeface="Times New Roman"/>
            </a:endParaRPr>
          </a:p>
          <a:p>
            <a:pPr marL="386080" indent="-373380" algn="just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spc="-5" dirty="0">
                <a:latin typeface="Times New Roman"/>
                <a:cs typeface="Times New Roman"/>
              </a:rPr>
              <a:t>Macromolecules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Informational:</a:t>
            </a:r>
            <a:endParaRPr sz="2400">
              <a:latin typeface="Times New Roman"/>
              <a:cs typeface="Times New Roman"/>
            </a:endParaRPr>
          </a:p>
          <a:p>
            <a:pPr marL="818515" lvl="1" indent="-309880" algn="just" rtl="0">
              <a:buClr>
                <a:srgbClr val="FF0000"/>
              </a:buClr>
              <a:buSzPct val="54166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400" spc="-5" dirty="0">
                <a:latin typeface="Times New Roman"/>
                <a:cs typeface="Times New Roman"/>
              </a:rPr>
              <a:t>Examples</a:t>
            </a:r>
            <a:r>
              <a:rPr sz="2400" spc="-5">
                <a:latin typeface="Times New Roman"/>
                <a:cs typeface="Times New Roman"/>
              </a:rPr>
              <a:t>: </a:t>
            </a:r>
            <a:r>
              <a:rPr lang="en-US" sz="2400" dirty="0" smtClean="0"/>
              <a:t>Examples: AUC= </a:t>
            </a:r>
            <a:r>
              <a:rPr lang="en-US" sz="2400" dirty="0" err="1" smtClean="0">
                <a:hlinkClick r:id="rId2"/>
              </a:rPr>
              <a:t>Isoleucine</a:t>
            </a:r>
            <a:r>
              <a:rPr lang="en-US" sz="2400" dirty="0" smtClean="0"/>
              <a:t>;  ACU= </a:t>
            </a:r>
            <a:r>
              <a:rPr lang="en-US" sz="2400" dirty="0" err="1" smtClean="0">
                <a:hlinkClick r:id="rId3"/>
              </a:rPr>
              <a:t>Threonine</a:t>
            </a:r>
            <a:r>
              <a:rPr lang="en-US" sz="2400" dirty="0" smtClean="0"/>
              <a:t>;  UAC= </a:t>
            </a:r>
            <a:r>
              <a:rPr lang="en-US" sz="2400" dirty="0" smtClean="0">
                <a:hlinkClick r:id="rId4"/>
              </a:rPr>
              <a:t>Tyrosine</a:t>
            </a:r>
            <a:endParaRPr lang="en-US" sz="2400" dirty="0" smtClean="0"/>
          </a:p>
          <a:p>
            <a:pPr marL="818515" lvl="1" indent="-309880" algn="just" rtl="0">
              <a:lnSpc>
                <a:spcPct val="100000"/>
              </a:lnSpc>
              <a:buClr>
                <a:srgbClr val="FF0000"/>
              </a:buClr>
              <a:buSzPct val="54166"/>
              <a:buFont typeface="Wingdings"/>
              <a:buChar char=""/>
              <a:tabLst>
                <a:tab pos="818515" algn="l"/>
                <a:tab pos="819150" algn="l"/>
              </a:tabLst>
            </a:pPr>
            <a:endParaRPr sz="2400">
              <a:latin typeface="Times New Roman"/>
              <a:cs typeface="Times New Roman"/>
            </a:endParaRPr>
          </a:p>
          <a:p>
            <a:pPr marL="386080" marR="309245" indent="-373380" algn="just" rtl="0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spc="-5" smtClean="0">
                <a:latin typeface="Times New Roman"/>
                <a:cs typeface="Times New Roman"/>
              </a:rPr>
              <a:t>Macromolecules </a:t>
            </a:r>
            <a:r>
              <a:rPr sz="2400" dirty="0">
                <a:latin typeface="Times New Roman"/>
                <a:cs typeface="Times New Roman"/>
              </a:rPr>
              <a:t>Have Characteristic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Three-  </a:t>
            </a:r>
            <a:r>
              <a:rPr sz="2400" spc="-5" dirty="0">
                <a:latin typeface="Times New Roman"/>
                <a:cs typeface="Times New Roman"/>
              </a:rPr>
              <a:t>Dimensional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Architecture</a:t>
            </a:r>
            <a:endParaRPr sz="2400">
              <a:latin typeface="Times New Roman"/>
              <a:cs typeface="Times New Roman"/>
            </a:endParaRPr>
          </a:p>
          <a:p>
            <a:pPr algn="just" rtl="0">
              <a:lnSpc>
                <a:spcPct val="100000"/>
              </a:lnSpc>
              <a:spcBef>
                <a:spcPts val="10"/>
              </a:spcBef>
              <a:buClr>
                <a:srgbClr val="3333CC"/>
              </a:buClr>
              <a:buFont typeface="Wingdings"/>
              <a:buChar char=""/>
            </a:pPr>
            <a:endParaRPr sz="3500">
              <a:latin typeface="Times New Roman"/>
              <a:cs typeface="Times New Roman"/>
            </a:endParaRPr>
          </a:p>
          <a:p>
            <a:pPr marL="386080" marR="115570" indent="-373380" algn="just" rtl="0">
              <a:lnSpc>
                <a:spcPct val="10000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spc="-55" dirty="0">
                <a:latin typeface="Times New Roman"/>
                <a:cs typeface="Times New Roman"/>
              </a:rPr>
              <a:t>Weak </a:t>
            </a:r>
            <a:r>
              <a:rPr sz="2400" dirty="0">
                <a:latin typeface="Times New Roman"/>
                <a:cs typeface="Times New Roman"/>
              </a:rPr>
              <a:t>forces </a:t>
            </a:r>
            <a:r>
              <a:rPr sz="2400" spc="-5" dirty="0">
                <a:latin typeface="Times New Roman"/>
                <a:cs typeface="Times New Roman"/>
              </a:rPr>
              <a:t>maintain </a:t>
            </a:r>
            <a:r>
              <a:rPr sz="2400" dirty="0">
                <a:latin typeface="Times New Roman"/>
                <a:cs typeface="Times New Roman"/>
              </a:rPr>
              <a:t>biological structure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 </a:t>
            </a:r>
            <a:r>
              <a:rPr sz="2400" spc="-5" dirty="0">
                <a:latin typeface="Times New Roman"/>
                <a:cs typeface="Times New Roman"/>
              </a:rPr>
              <a:t>determine biomolecular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interactions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8425" y="355219"/>
            <a:ext cx="68563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3333FF"/>
                </a:solidFill>
              </a:rPr>
              <a:t>Functional </a:t>
            </a:r>
            <a:r>
              <a:rPr sz="3600" dirty="0">
                <a:solidFill>
                  <a:srgbClr val="3333FF"/>
                </a:solidFill>
              </a:rPr>
              <a:t>Groups </a:t>
            </a:r>
            <a:r>
              <a:rPr sz="3600" spc="-5">
                <a:solidFill>
                  <a:srgbClr val="3333FF"/>
                </a:solidFill>
              </a:rPr>
              <a:t>in </a:t>
            </a:r>
            <a:r>
              <a:rPr sz="3600" spc="-5" smtClean="0">
                <a:solidFill>
                  <a:srgbClr val="3333FF"/>
                </a:solidFill>
              </a:rPr>
              <a:t>Biochemistry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86967" y="1146047"/>
            <a:ext cx="2923540" cy="370840"/>
          </a:xfrm>
          <a:prstGeom prst="rect">
            <a:avLst/>
          </a:prstGeom>
          <a:solidFill>
            <a:srgbClr val="87E9BD"/>
          </a:solidFill>
          <a:ln w="9144">
            <a:solidFill>
              <a:srgbClr val="00E3A8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Examples from</a:t>
            </a:r>
            <a:r>
              <a:rPr sz="1800" spc="-6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biochemistry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0885" y="2018855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123445" y="0"/>
                </a:moveTo>
                <a:lnTo>
                  <a:pt x="0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7991" y="3034471"/>
            <a:ext cx="1050290" cy="128079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15"/>
              </a:spcBef>
              <a:tabLst>
                <a:tab pos="521970" algn="l"/>
              </a:tabLst>
            </a:pPr>
            <a:r>
              <a:rPr sz="3500" spc="-225" dirty="0">
                <a:latin typeface="Times New Roman"/>
                <a:cs typeface="Times New Roman"/>
              </a:rPr>
              <a:t>R	</a:t>
            </a:r>
            <a:r>
              <a:rPr sz="3500" spc="-180" dirty="0">
                <a:solidFill>
                  <a:srgbClr val="008000"/>
                </a:solidFill>
                <a:latin typeface="Times New Roman"/>
                <a:cs typeface="Times New Roman"/>
              </a:rPr>
              <a:t>S</a:t>
            </a:r>
            <a:r>
              <a:rPr sz="3500" spc="-245" dirty="0">
                <a:solidFill>
                  <a:srgbClr val="008000"/>
                </a:solidFill>
                <a:latin typeface="Times New Roman"/>
                <a:cs typeface="Times New Roman"/>
              </a:rPr>
              <a:t>H</a:t>
            </a:r>
            <a:endParaRPr sz="3500">
              <a:latin typeface="Times New Roman"/>
              <a:cs typeface="Times New Roman"/>
            </a:endParaRPr>
          </a:p>
          <a:p>
            <a:pPr marL="114300" algn="l" rtl="0">
              <a:lnSpc>
                <a:spcPct val="100000"/>
              </a:lnSpc>
              <a:spcBef>
                <a:spcPts val="890"/>
              </a:spcBef>
            </a:pPr>
            <a:r>
              <a:rPr sz="3150" spc="-150" dirty="0">
                <a:latin typeface="Times New Roman"/>
                <a:cs typeface="Times New Roman"/>
              </a:rPr>
              <a:t>Thiol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31755" y="3471605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155521" y="0"/>
                </a:moveTo>
                <a:lnTo>
                  <a:pt x="0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31061" y="4603072"/>
            <a:ext cx="2301875" cy="1861185"/>
          </a:xfrm>
          <a:prstGeom prst="rect">
            <a:avLst/>
          </a:prstGeom>
        </p:spPr>
        <p:txBody>
          <a:bodyPr vert="horz" wrap="square" lIns="0" tIns="175260" rIns="0" bIns="0" rtlCol="0">
            <a:spAutoFit/>
          </a:bodyPr>
          <a:lstStyle/>
          <a:p>
            <a:pPr marL="676910" algn="l" rtl="0">
              <a:lnSpc>
                <a:spcPct val="100000"/>
              </a:lnSpc>
              <a:spcBef>
                <a:spcPts val="1380"/>
              </a:spcBef>
            </a:pPr>
            <a:r>
              <a:rPr sz="3500" spc="-245" dirty="0">
                <a:solidFill>
                  <a:srgbClr val="800080"/>
                </a:solidFill>
                <a:latin typeface="Times New Roman"/>
                <a:cs typeface="Times New Roman"/>
              </a:rPr>
              <a:t>O</a:t>
            </a:r>
            <a:endParaRPr sz="3500">
              <a:latin typeface="Times New Roman"/>
              <a:cs typeface="Times New Roman"/>
            </a:endParaRPr>
          </a:p>
          <a:p>
            <a:pPr marL="312420" algn="l" rtl="0">
              <a:lnSpc>
                <a:spcPts val="4054"/>
              </a:lnSpc>
              <a:spcBef>
                <a:spcPts val="1280"/>
              </a:spcBef>
              <a:tabLst>
                <a:tab pos="1121410" algn="l"/>
              </a:tabLst>
            </a:pPr>
            <a:r>
              <a:rPr sz="3500" spc="-225" dirty="0">
                <a:latin typeface="Times New Roman"/>
                <a:cs typeface="Times New Roman"/>
              </a:rPr>
              <a:t>R</a:t>
            </a:r>
            <a:r>
              <a:rPr sz="3500" spc="-75" dirty="0">
                <a:latin typeface="Times New Roman"/>
                <a:cs typeface="Times New Roman"/>
              </a:rPr>
              <a:t> </a:t>
            </a:r>
            <a:r>
              <a:rPr sz="3500" spc="-225" dirty="0">
                <a:solidFill>
                  <a:srgbClr val="800080"/>
                </a:solidFill>
                <a:latin typeface="Times New Roman"/>
                <a:cs typeface="Times New Roman"/>
              </a:rPr>
              <a:t>C	</a:t>
            </a:r>
            <a:r>
              <a:rPr sz="3500" spc="-250" dirty="0">
                <a:solidFill>
                  <a:srgbClr val="800080"/>
                </a:solidFill>
                <a:latin typeface="Times New Roman"/>
                <a:cs typeface="Times New Roman"/>
              </a:rPr>
              <a:t>OH</a:t>
            </a:r>
            <a:endParaRPr sz="3500">
              <a:latin typeface="Times New Roman"/>
              <a:cs typeface="Times New Roman"/>
            </a:endParaRPr>
          </a:p>
          <a:p>
            <a:pPr marL="12700" algn="l" rtl="0">
              <a:lnSpc>
                <a:spcPts val="3635"/>
              </a:lnSpc>
            </a:pPr>
            <a:r>
              <a:rPr sz="3150" spc="-160" dirty="0">
                <a:latin typeface="Times New Roman"/>
                <a:cs typeface="Times New Roman"/>
              </a:rPr>
              <a:t>Carboxylic</a:t>
            </a:r>
            <a:r>
              <a:rPr sz="3150" spc="-114" dirty="0">
                <a:latin typeface="Times New Roman"/>
                <a:cs typeface="Times New Roman"/>
              </a:rPr>
              <a:t> </a:t>
            </a:r>
            <a:r>
              <a:rPr sz="3150" spc="-130" dirty="0">
                <a:latin typeface="Times New Roman"/>
                <a:cs typeface="Times New Roman"/>
              </a:rPr>
              <a:t>acid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55006" y="576993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>
                <a:moveTo>
                  <a:pt x="0" y="0"/>
                </a:moveTo>
                <a:lnTo>
                  <a:pt x="15770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4809" y="5769932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>
                <a:moveTo>
                  <a:pt x="0" y="0"/>
                </a:moveTo>
                <a:lnTo>
                  <a:pt x="85913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1363" y="5306004"/>
            <a:ext cx="0" cy="238760"/>
          </a:xfrm>
          <a:custGeom>
            <a:avLst/>
            <a:gdLst/>
            <a:ahLst/>
            <a:cxnLst/>
            <a:rect l="l" t="t" r="r" b="b"/>
            <a:pathLst>
              <a:path h="238760">
                <a:moveTo>
                  <a:pt x="0" y="238159"/>
                </a:moveTo>
                <a:lnTo>
                  <a:pt x="0" y="0"/>
                </a:lnTo>
              </a:path>
            </a:pathLst>
          </a:custGeom>
          <a:ln w="21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9657" y="5306004"/>
            <a:ext cx="0" cy="238760"/>
          </a:xfrm>
          <a:custGeom>
            <a:avLst/>
            <a:gdLst/>
            <a:ahLst/>
            <a:cxnLst/>
            <a:rect l="l" t="t" r="r" b="b"/>
            <a:pathLst>
              <a:path h="238760">
                <a:moveTo>
                  <a:pt x="0" y="238159"/>
                </a:moveTo>
                <a:lnTo>
                  <a:pt x="0" y="0"/>
                </a:lnTo>
              </a:path>
            </a:pathLst>
          </a:custGeom>
          <a:ln w="21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670347" y="4424143"/>
            <a:ext cx="1275715" cy="1597660"/>
          </a:xfrm>
          <a:prstGeom prst="rect">
            <a:avLst/>
          </a:prstGeom>
        </p:spPr>
        <p:txBody>
          <a:bodyPr vert="horz" wrap="square" lIns="0" tIns="264160" rIns="0" bIns="0" rtlCol="0">
            <a:spAutoFit/>
          </a:bodyPr>
          <a:lstStyle/>
          <a:p>
            <a:pPr marL="355600" algn="l" rtl="0">
              <a:lnSpc>
                <a:spcPct val="100000"/>
              </a:lnSpc>
              <a:spcBef>
                <a:spcPts val="2080"/>
              </a:spcBef>
            </a:pPr>
            <a:r>
              <a:rPr sz="3500" spc="-245" dirty="0">
                <a:solidFill>
                  <a:srgbClr val="800080"/>
                </a:solidFill>
                <a:latin typeface="Times New Roman"/>
                <a:cs typeface="Times New Roman"/>
              </a:rPr>
              <a:t>O</a:t>
            </a:r>
            <a:endParaRPr sz="35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989"/>
              </a:spcBef>
              <a:tabLst>
                <a:tab pos="972185" algn="l"/>
              </a:tabLst>
            </a:pPr>
            <a:r>
              <a:rPr sz="3500" spc="-225" dirty="0">
                <a:latin typeface="Times New Roman"/>
                <a:cs typeface="Times New Roman"/>
              </a:rPr>
              <a:t>R</a:t>
            </a:r>
            <a:r>
              <a:rPr sz="3500" spc="-75" dirty="0">
                <a:latin typeface="Times New Roman"/>
                <a:cs typeface="Times New Roman"/>
              </a:rPr>
              <a:t> </a:t>
            </a:r>
            <a:r>
              <a:rPr sz="3500" spc="-225" dirty="0">
                <a:solidFill>
                  <a:srgbClr val="800080"/>
                </a:solidFill>
                <a:latin typeface="Times New Roman"/>
                <a:cs typeface="Times New Roman"/>
              </a:rPr>
              <a:t>C</a:t>
            </a:r>
            <a:r>
              <a:rPr sz="3500" dirty="0">
                <a:solidFill>
                  <a:srgbClr val="800080"/>
                </a:solidFill>
                <a:latin typeface="Times New Roman"/>
                <a:cs typeface="Times New Roman"/>
              </a:rPr>
              <a:t>	</a:t>
            </a:r>
            <a:r>
              <a:rPr sz="3500" spc="-245" dirty="0">
                <a:solidFill>
                  <a:srgbClr val="800080"/>
                </a:solidFill>
                <a:latin typeface="Times New Roman"/>
                <a:cs typeface="Times New Roman"/>
              </a:rPr>
              <a:t>O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1057" y="5262698"/>
            <a:ext cx="697230" cy="4413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25"/>
              </a:spcBef>
              <a:tabLst>
                <a:tab pos="320675" algn="l"/>
                <a:tab pos="580390" algn="l"/>
              </a:tabLst>
            </a:pPr>
            <a:r>
              <a:rPr sz="2700" u="heavy" spc="-65" dirty="0">
                <a:solidFill>
                  <a:srgbClr val="80008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700" spc="-65" dirty="0">
                <a:solidFill>
                  <a:srgbClr val="800080"/>
                </a:solidFill>
                <a:latin typeface="Times New Roman"/>
                <a:cs typeface="Times New Roman"/>
              </a:rPr>
              <a:t>	</a:t>
            </a:r>
            <a:r>
              <a:rPr sz="2700" spc="-85" dirty="0">
                <a:solidFill>
                  <a:srgbClr val="800080"/>
                </a:solidFill>
                <a:latin typeface="Times New Roman"/>
                <a:cs typeface="Times New Roman"/>
              </a:rPr>
              <a:t>-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93999" y="576993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>
                <a:moveTo>
                  <a:pt x="0" y="0"/>
                </a:moveTo>
                <a:lnTo>
                  <a:pt x="15814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24541" y="5216787"/>
            <a:ext cx="11430" cy="327660"/>
          </a:xfrm>
          <a:custGeom>
            <a:avLst/>
            <a:gdLst/>
            <a:ahLst/>
            <a:cxnLst/>
            <a:rect l="l" t="t" r="r" b="b"/>
            <a:pathLst>
              <a:path w="11429" h="327660">
                <a:moveTo>
                  <a:pt x="10914" y="327376"/>
                </a:moveTo>
                <a:lnTo>
                  <a:pt x="0" y="0"/>
                </a:lnTo>
              </a:path>
            </a:pathLst>
          </a:custGeom>
          <a:ln w="212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22301" y="5216787"/>
            <a:ext cx="11430" cy="327660"/>
          </a:xfrm>
          <a:custGeom>
            <a:avLst/>
            <a:gdLst/>
            <a:ahLst/>
            <a:cxnLst/>
            <a:rect l="l" t="t" r="r" b="b"/>
            <a:pathLst>
              <a:path w="11429" h="327660">
                <a:moveTo>
                  <a:pt x="10914" y="327376"/>
                </a:moveTo>
                <a:lnTo>
                  <a:pt x="0" y="0"/>
                </a:lnTo>
              </a:path>
            </a:pathLst>
          </a:custGeom>
          <a:ln w="212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83497" y="2030999"/>
            <a:ext cx="300355" cy="0"/>
          </a:xfrm>
          <a:custGeom>
            <a:avLst/>
            <a:gdLst/>
            <a:ahLst/>
            <a:cxnLst/>
            <a:rect l="l" t="t" r="r" b="b"/>
            <a:pathLst>
              <a:path w="300354">
                <a:moveTo>
                  <a:pt x="300261" y="0"/>
                </a:moveTo>
                <a:lnTo>
                  <a:pt x="0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22055" y="1719620"/>
            <a:ext cx="3646804" cy="9042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87630" algn="l" rtl="0">
              <a:lnSpc>
                <a:spcPts val="3660"/>
              </a:lnSpc>
              <a:spcBef>
                <a:spcPts val="120"/>
              </a:spcBef>
              <a:tabLst>
                <a:tab pos="565150" algn="l"/>
                <a:tab pos="2704465" algn="l"/>
              </a:tabLst>
            </a:pPr>
            <a:r>
              <a:rPr sz="5250" spc="-337" baseline="1587" dirty="0">
                <a:latin typeface="Times New Roman"/>
                <a:cs typeface="Times New Roman"/>
              </a:rPr>
              <a:t>R	</a:t>
            </a:r>
            <a:r>
              <a:rPr sz="5250" spc="-375" baseline="1587" dirty="0">
                <a:solidFill>
                  <a:srgbClr val="FF0000"/>
                </a:solidFill>
                <a:latin typeface="Times New Roman"/>
                <a:cs typeface="Times New Roman"/>
              </a:rPr>
              <a:t>OH	</a:t>
            </a:r>
            <a:r>
              <a:rPr sz="3500" spc="-250" dirty="0">
                <a:solidFill>
                  <a:srgbClr val="FF0000"/>
                </a:solidFill>
                <a:latin typeface="Times New Roman"/>
                <a:cs typeface="Times New Roman"/>
              </a:rPr>
              <a:t>OH</a:t>
            </a:r>
            <a:endParaRPr sz="3500">
              <a:latin typeface="Times New Roman"/>
              <a:cs typeface="Times New Roman"/>
            </a:endParaRPr>
          </a:p>
          <a:p>
            <a:pPr marL="12700" algn="l" rtl="0">
              <a:lnSpc>
                <a:spcPts val="3240"/>
              </a:lnSpc>
              <a:tabLst>
                <a:tab pos="2280920" algn="l"/>
              </a:tabLst>
            </a:pPr>
            <a:r>
              <a:rPr sz="3150" spc="-295" dirty="0">
                <a:latin typeface="Times New Roman"/>
                <a:cs typeface="Times New Roman"/>
              </a:rPr>
              <a:t>A</a:t>
            </a:r>
            <a:r>
              <a:rPr sz="3150" spc="-120" dirty="0">
                <a:latin typeface="Times New Roman"/>
                <a:cs typeface="Times New Roman"/>
              </a:rPr>
              <a:t>l</a:t>
            </a:r>
            <a:r>
              <a:rPr sz="3150" spc="-140" dirty="0">
                <a:latin typeface="Times New Roman"/>
                <a:cs typeface="Times New Roman"/>
              </a:rPr>
              <a:t>c</a:t>
            </a:r>
            <a:r>
              <a:rPr sz="3150" spc="-190" dirty="0">
                <a:latin typeface="Times New Roman"/>
                <a:cs typeface="Times New Roman"/>
              </a:rPr>
              <a:t>o</a:t>
            </a:r>
            <a:r>
              <a:rPr sz="3150" spc="-150" dirty="0">
                <a:latin typeface="Times New Roman"/>
                <a:cs typeface="Times New Roman"/>
              </a:rPr>
              <a:t>h</a:t>
            </a:r>
            <a:r>
              <a:rPr sz="3150" spc="-190" dirty="0">
                <a:latin typeface="Times New Roman"/>
                <a:cs typeface="Times New Roman"/>
              </a:rPr>
              <a:t>o</a:t>
            </a:r>
            <a:r>
              <a:rPr sz="3150" spc="-90" dirty="0">
                <a:latin typeface="Times New Roman"/>
                <a:cs typeface="Times New Roman"/>
              </a:rPr>
              <a:t>l</a:t>
            </a:r>
            <a:r>
              <a:rPr sz="3150" dirty="0">
                <a:latin typeface="Times New Roman"/>
                <a:cs typeface="Times New Roman"/>
              </a:rPr>
              <a:t>	</a:t>
            </a:r>
            <a:r>
              <a:rPr sz="3150" spc="-250" dirty="0">
                <a:latin typeface="Times New Roman"/>
                <a:cs typeface="Times New Roman"/>
              </a:rPr>
              <a:t>H</a:t>
            </a:r>
            <a:r>
              <a:rPr sz="3150" spc="-229" dirty="0">
                <a:latin typeface="Times New Roman"/>
                <a:cs typeface="Times New Roman"/>
              </a:rPr>
              <a:t>y</a:t>
            </a:r>
            <a:r>
              <a:rPr sz="3150" spc="-150" dirty="0">
                <a:latin typeface="Times New Roman"/>
                <a:cs typeface="Times New Roman"/>
              </a:rPr>
              <a:t>d</a:t>
            </a:r>
            <a:r>
              <a:rPr sz="3150" spc="-125" dirty="0">
                <a:latin typeface="Times New Roman"/>
                <a:cs typeface="Times New Roman"/>
              </a:rPr>
              <a:t>r</a:t>
            </a:r>
            <a:r>
              <a:rPr sz="3150" spc="-190" dirty="0">
                <a:latin typeface="Times New Roman"/>
                <a:cs typeface="Times New Roman"/>
              </a:rPr>
              <a:t>ox</a:t>
            </a:r>
            <a:r>
              <a:rPr sz="3150" spc="-229" dirty="0">
                <a:latin typeface="Times New Roman"/>
                <a:cs typeface="Times New Roman"/>
              </a:rPr>
              <a:t>y</a:t>
            </a:r>
            <a:r>
              <a:rPr sz="3150" spc="-90" dirty="0">
                <a:latin typeface="Times New Roman"/>
                <a:cs typeface="Times New Roman"/>
              </a:rPr>
              <a:t>l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60405" y="6019357"/>
            <a:ext cx="1768475" cy="504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5"/>
              </a:spcBef>
            </a:pPr>
            <a:r>
              <a:rPr sz="3150" spc="-210" dirty="0">
                <a:latin typeface="Times New Roman"/>
                <a:cs typeface="Times New Roman"/>
              </a:rPr>
              <a:t>C</a:t>
            </a:r>
            <a:r>
              <a:rPr sz="3150" spc="-140" dirty="0">
                <a:latin typeface="Times New Roman"/>
                <a:cs typeface="Times New Roman"/>
              </a:rPr>
              <a:t>a</a:t>
            </a:r>
            <a:r>
              <a:rPr sz="3150" spc="-125" dirty="0">
                <a:latin typeface="Times New Roman"/>
                <a:cs typeface="Times New Roman"/>
              </a:rPr>
              <a:t>r</a:t>
            </a:r>
            <a:r>
              <a:rPr sz="3150" spc="-150" dirty="0">
                <a:latin typeface="Times New Roman"/>
                <a:cs typeface="Times New Roman"/>
              </a:rPr>
              <a:t>b</a:t>
            </a:r>
            <a:r>
              <a:rPr sz="3150" spc="-190" dirty="0">
                <a:latin typeface="Times New Roman"/>
                <a:cs typeface="Times New Roman"/>
              </a:rPr>
              <a:t>ox</a:t>
            </a:r>
            <a:r>
              <a:rPr sz="3150" spc="-229" dirty="0">
                <a:latin typeface="Times New Roman"/>
                <a:cs typeface="Times New Roman"/>
              </a:rPr>
              <a:t>y</a:t>
            </a:r>
            <a:r>
              <a:rPr sz="3150" spc="-120" dirty="0">
                <a:latin typeface="Times New Roman"/>
                <a:cs typeface="Times New Roman"/>
              </a:rPr>
              <a:t>l</a:t>
            </a:r>
            <a:r>
              <a:rPr sz="3150" spc="-140" dirty="0">
                <a:latin typeface="Times New Roman"/>
                <a:cs typeface="Times New Roman"/>
              </a:rPr>
              <a:t>a</a:t>
            </a:r>
            <a:r>
              <a:rPr sz="3150" spc="-80" dirty="0">
                <a:latin typeface="Times New Roman"/>
                <a:cs typeface="Times New Roman"/>
              </a:rPr>
              <a:t>t</a:t>
            </a:r>
            <a:r>
              <a:rPr sz="3150" spc="-145" dirty="0">
                <a:latin typeface="Times New Roman"/>
                <a:cs typeface="Times New Roman"/>
              </a:rPr>
              <a:t>e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56070" y="3810494"/>
            <a:ext cx="1704975" cy="504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5"/>
              </a:spcBef>
            </a:pPr>
            <a:r>
              <a:rPr sz="3150" spc="-155" dirty="0">
                <a:latin typeface="Times New Roman"/>
                <a:cs typeface="Times New Roman"/>
              </a:rPr>
              <a:t>Sulfahydryl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58610" y="3142878"/>
            <a:ext cx="541020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20"/>
              </a:spcBef>
            </a:pPr>
            <a:r>
              <a:rPr sz="3500" spc="-180" dirty="0">
                <a:solidFill>
                  <a:srgbClr val="008000"/>
                </a:solidFill>
                <a:latin typeface="Times New Roman"/>
                <a:cs typeface="Times New Roman"/>
              </a:rPr>
              <a:t>S</a:t>
            </a:r>
            <a:r>
              <a:rPr sz="3500" spc="-245" dirty="0">
                <a:solidFill>
                  <a:srgbClr val="008000"/>
                </a:solidFill>
                <a:latin typeface="Times New Roman"/>
                <a:cs typeface="Times New Roman"/>
              </a:rPr>
              <a:t>H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101552" y="3460205"/>
            <a:ext cx="327025" cy="0"/>
          </a:xfrm>
          <a:custGeom>
            <a:avLst/>
            <a:gdLst/>
            <a:ahLst/>
            <a:cxnLst/>
            <a:rect l="l" t="t" r="r" b="b"/>
            <a:pathLst>
              <a:path w="327025">
                <a:moveTo>
                  <a:pt x="326767" y="0"/>
                </a:moveTo>
                <a:lnTo>
                  <a:pt x="0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850197" y="5429806"/>
            <a:ext cx="605155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20"/>
              </a:spcBef>
            </a:pPr>
            <a:r>
              <a:rPr sz="3500" spc="-254" dirty="0">
                <a:solidFill>
                  <a:srgbClr val="800080"/>
                </a:solidFill>
                <a:latin typeface="Times New Roman"/>
                <a:cs typeface="Times New Roman"/>
              </a:rPr>
              <a:t>O</a:t>
            </a:r>
            <a:r>
              <a:rPr sz="3500" spc="-245" dirty="0">
                <a:solidFill>
                  <a:srgbClr val="800080"/>
                </a:solidFill>
                <a:latin typeface="Times New Roman"/>
                <a:cs typeface="Times New Roman"/>
              </a:rPr>
              <a:t>H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85078" y="4566642"/>
            <a:ext cx="315595" cy="20873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80" marR="5080" indent="-5715" algn="l" rtl="0">
              <a:lnSpc>
                <a:spcPct val="132800"/>
              </a:lnSpc>
              <a:spcBef>
                <a:spcPts val="95"/>
              </a:spcBef>
            </a:pPr>
            <a:r>
              <a:rPr sz="3500" spc="-140" dirty="0">
                <a:solidFill>
                  <a:srgbClr val="800080"/>
                </a:solidFill>
                <a:latin typeface="Times New Roman"/>
                <a:cs typeface="Times New Roman"/>
              </a:rPr>
              <a:t>O  </a:t>
            </a:r>
            <a:r>
              <a:rPr sz="3500" spc="-225" dirty="0">
                <a:solidFill>
                  <a:srgbClr val="800080"/>
                </a:solidFill>
                <a:latin typeface="Times New Roman"/>
                <a:cs typeface="Times New Roman"/>
              </a:rPr>
              <a:t>C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72582" y="5758533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774" y="0"/>
                </a:lnTo>
              </a:path>
            </a:pathLst>
          </a:custGeom>
          <a:ln w="23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14300" y="5746389"/>
            <a:ext cx="306070" cy="6350"/>
          </a:xfrm>
          <a:custGeom>
            <a:avLst/>
            <a:gdLst/>
            <a:ahLst/>
            <a:cxnLst/>
            <a:rect l="l" t="t" r="r" b="b"/>
            <a:pathLst>
              <a:path w="306070" h="6350">
                <a:moveTo>
                  <a:pt x="0" y="5947"/>
                </a:moveTo>
                <a:lnTo>
                  <a:pt x="305607" y="0"/>
                </a:lnTo>
              </a:path>
            </a:pathLst>
          </a:custGeom>
          <a:ln w="235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390899" y="5281965"/>
            <a:ext cx="0" cy="250190"/>
          </a:xfrm>
          <a:custGeom>
            <a:avLst/>
            <a:gdLst/>
            <a:ahLst/>
            <a:cxnLst/>
            <a:rect l="l" t="t" r="r" b="b"/>
            <a:pathLst>
              <a:path h="250189">
                <a:moveTo>
                  <a:pt x="0" y="250055"/>
                </a:moveTo>
                <a:lnTo>
                  <a:pt x="0" y="0"/>
                </a:lnTo>
              </a:path>
            </a:pathLst>
          </a:custGeom>
          <a:ln w="21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89104" y="5281965"/>
            <a:ext cx="0" cy="250190"/>
          </a:xfrm>
          <a:custGeom>
            <a:avLst/>
            <a:gdLst/>
            <a:ahLst/>
            <a:cxnLst/>
            <a:rect l="l" t="t" r="r" b="b"/>
            <a:pathLst>
              <a:path h="250189">
                <a:moveTo>
                  <a:pt x="0" y="250055"/>
                </a:moveTo>
                <a:lnTo>
                  <a:pt x="0" y="0"/>
                </a:lnTo>
              </a:path>
            </a:pathLst>
          </a:custGeom>
          <a:ln w="21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65592" y="3136392"/>
            <a:ext cx="749807" cy="1037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420103" y="3213861"/>
            <a:ext cx="92329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  <a:hlinkClick r:id="rId3"/>
              </a:rPr>
              <a:t>Example:  amino</a:t>
            </a:r>
            <a:r>
              <a:rPr sz="1600" spc="-35" dirty="0">
                <a:latin typeface="Times New Roman"/>
                <a:cs typeface="Times New Roman"/>
                <a:hlinkClick r:id="rId3"/>
              </a:rPr>
              <a:t> </a:t>
            </a:r>
            <a:r>
              <a:rPr sz="1600" spc="-5" dirty="0">
                <a:latin typeface="Times New Roman"/>
                <a:cs typeface="Times New Roman"/>
                <a:hlinkClick r:id="rId3"/>
              </a:rPr>
              <a:t>acid  (cysteine)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960107" y="5863844"/>
            <a:ext cx="1814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CH</a:t>
            </a:r>
            <a:r>
              <a:rPr sz="1800" spc="-7" baseline="-20833" dirty="0">
                <a:latin typeface="Times New Roman"/>
                <a:cs typeface="Times New Roman"/>
              </a:rPr>
              <a:t>3</a:t>
            </a:r>
            <a:r>
              <a:rPr sz="1800" spc="-5" dirty="0">
                <a:latin typeface="Times New Roman"/>
                <a:cs typeface="Times New Roman"/>
              </a:rPr>
              <a:t>(CH</a:t>
            </a:r>
            <a:r>
              <a:rPr sz="1800" spc="-7" baseline="-20833" dirty="0">
                <a:latin typeface="Times New Roman"/>
                <a:cs typeface="Times New Roman"/>
              </a:rPr>
              <a:t>2</a:t>
            </a:r>
            <a:r>
              <a:rPr sz="1800" spc="-5" dirty="0">
                <a:latin typeface="Times New Roman"/>
                <a:cs typeface="Times New Roman"/>
              </a:rPr>
              <a:t>)</a:t>
            </a:r>
            <a:r>
              <a:rPr sz="1800" spc="-7" baseline="-20833" dirty="0">
                <a:latin typeface="Times New Roman"/>
                <a:cs typeface="Times New Roman"/>
              </a:rPr>
              <a:t>16</a:t>
            </a:r>
            <a:r>
              <a:rPr sz="1800" spc="-5" dirty="0">
                <a:latin typeface="Times New Roman"/>
                <a:cs typeface="Times New Roman"/>
              </a:rPr>
              <a:t>COOH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680257" y="1802383"/>
            <a:ext cx="1195601" cy="6045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420103" y="1703958"/>
            <a:ext cx="92329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  <a:hlinkClick r:id="rId5"/>
              </a:rPr>
              <a:t>Example:  amino</a:t>
            </a:r>
            <a:r>
              <a:rPr sz="1600" spc="-35" dirty="0">
                <a:latin typeface="Times New Roman"/>
                <a:cs typeface="Times New Roman"/>
                <a:hlinkClick r:id="rId5"/>
              </a:rPr>
              <a:t> </a:t>
            </a:r>
            <a:r>
              <a:rPr sz="1600" spc="-5" dirty="0">
                <a:latin typeface="Times New Roman"/>
                <a:cs typeface="Times New Roman"/>
                <a:hlinkClick r:id="rId5"/>
              </a:rPr>
              <a:t>acid  (serine)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420103" y="4847971"/>
            <a:ext cx="1231900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36880" algn="l" rtl="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  <a:hlinkClick r:id="rId6"/>
              </a:rPr>
              <a:t>Exa</a:t>
            </a:r>
            <a:r>
              <a:rPr sz="1600" spc="-35" dirty="0">
                <a:latin typeface="Times New Roman"/>
                <a:cs typeface="Times New Roman"/>
                <a:hlinkClick r:id="rId6"/>
              </a:rPr>
              <a:t>m</a:t>
            </a:r>
            <a:r>
              <a:rPr sz="1600" spc="-5" dirty="0">
                <a:latin typeface="Times New Roman"/>
                <a:cs typeface="Times New Roman"/>
                <a:hlinkClick r:id="rId6"/>
              </a:rPr>
              <a:t>ple:  fatty</a:t>
            </a:r>
            <a:r>
              <a:rPr sz="1600" spc="-45" dirty="0">
                <a:latin typeface="Times New Roman"/>
                <a:cs typeface="Times New Roman"/>
                <a:hlinkClick r:id="rId6"/>
              </a:rPr>
              <a:t> </a:t>
            </a:r>
            <a:r>
              <a:rPr sz="1600" spc="-5" dirty="0">
                <a:latin typeface="Times New Roman"/>
                <a:cs typeface="Times New Roman"/>
                <a:hlinkClick r:id="rId6"/>
              </a:rPr>
              <a:t>acid</a:t>
            </a:r>
            <a:endParaRPr sz="16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  <a:hlinkClick r:id="rId6"/>
              </a:rPr>
              <a:t>(Palmitic</a:t>
            </a:r>
            <a:r>
              <a:rPr sz="1600" spc="5" dirty="0">
                <a:latin typeface="Times New Roman"/>
                <a:cs typeface="Times New Roman"/>
                <a:hlinkClick r:id="rId6"/>
              </a:rPr>
              <a:t> </a:t>
            </a:r>
            <a:r>
              <a:rPr sz="1600" spc="-5" dirty="0">
                <a:latin typeface="Times New Roman"/>
                <a:cs typeface="Times New Roman"/>
                <a:hlinkClick r:id="rId6"/>
              </a:rPr>
              <a:t>acid)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967" y="1146047"/>
            <a:ext cx="2923540" cy="370840"/>
          </a:xfrm>
          <a:prstGeom prst="rect">
            <a:avLst/>
          </a:prstGeom>
          <a:solidFill>
            <a:srgbClr val="87E9BD"/>
          </a:solidFill>
          <a:ln w="9144">
            <a:solidFill>
              <a:srgbClr val="00E3A8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Examples from</a:t>
            </a:r>
            <a:r>
              <a:rPr sz="1800" spc="-6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biochemistry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2296" y="2470549"/>
            <a:ext cx="8255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5" dirty="0">
                <a:latin typeface="Times New Roman"/>
                <a:cs typeface="Times New Roman"/>
              </a:rPr>
              <a:t>Ketone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59677" y="6207538"/>
            <a:ext cx="11010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45" dirty="0">
                <a:latin typeface="Times New Roman"/>
                <a:cs typeface="Times New Roman"/>
              </a:rPr>
              <a:t>A</a:t>
            </a:r>
            <a:r>
              <a:rPr sz="2200" spc="-25" dirty="0">
                <a:latin typeface="Times New Roman"/>
                <a:cs typeface="Times New Roman"/>
              </a:rPr>
              <a:t>l</a:t>
            </a:r>
            <a:r>
              <a:rPr sz="2200" spc="15" dirty="0">
                <a:latin typeface="Times New Roman"/>
                <a:cs typeface="Times New Roman"/>
              </a:rPr>
              <a:t>d</a:t>
            </a:r>
            <a:r>
              <a:rPr sz="2200" spc="-25" dirty="0">
                <a:latin typeface="Times New Roman"/>
                <a:cs typeface="Times New Roman"/>
              </a:rPr>
              <a:t>e</a:t>
            </a:r>
            <a:r>
              <a:rPr sz="2200" spc="15" dirty="0">
                <a:latin typeface="Times New Roman"/>
                <a:cs typeface="Times New Roman"/>
              </a:rPr>
              <a:t>h</a:t>
            </a:r>
            <a:r>
              <a:rPr sz="2200" spc="-55" dirty="0">
                <a:latin typeface="Times New Roman"/>
                <a:cs typeface="Times New Roman"/>
              </a:rPr>
              <a:t>y</a:t>
            </a:r>
            <a:r>
              <a:rPr sz="2200" spc="15" dirty="0">
                <a:latin typeface="Times New Roman"/>
                <a:cs typeface="Times New Roman"/>
              </a:rPr>
              <a:t>d</a:t>
            </a:r>
            <a:r>
              <a:rPr sz="2200" dirty="0">
                <a:latin typeface="Times New Roman"/>
                <a:cs typeface="Times New Roman"/>
              </a:rPr>
              <a:t>e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54794" y="5199576"/>
            <a:ext cx="1108710" cy="1017269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522605" algn="l" rtl="0">
              <a:lnSpc>
                <a:spcPct val="100000"/>
              </a:lnSpc>
              <a:spcBef>
                <a:spcPts val="1060"/>
              </a:spcBef>
            </a:pP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965"/>
              </a:spcBef>
              <a:tabLst>
                <a:tab pos="525780" algn="l"/>
                <a:tab pos="869315" algn="l"/>
              </a:tabLst>
            </a:pPr>
            <a:r>
              <a:rPr sz="2450" spc="10" dirty="0">
                <a:latin typeface="Times New Roman"/>
                <a:cs typeface="Times New Roman"/>
              </a:rPr>
              <a:t>R	</a:t>
            </a: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C	H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10055" y="6037351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220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23825" y="6037351"/>
            <a:ext cx="67310" cy="0"/>
          </a:xfrm>
          <a:custGeom>
            <a:avLst/>
            <a:gdLst/>
            <a:ahLst/>
            <a:cxnLst/>
            <a:rect l="l" t="t" r="r" b="b"/>
            <a:pathLst>
              <a:path w="67310">
                <a:moveTo>
                  <a:pt x="0" y="0"/>
                </a:moveTo>
                <a:lnTo>
                  <a:pt x="67021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27982" y="5703898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48285" y="5703898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64076" y="1541312"/>
            <a:ext cx="1278890" cy="1017905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R="8255" algn="ctr" rtl="0">
              <a:lnSpc>
                <a:spcPct val="100000"/>
              </a:lnSpc>
              <a:spcBef>
                <a:spcPts val="1060"/>
              </a:spcBef>
            </a:pPr>
            <a:r>
              <a:rPr sz="2450" spc="1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  <a:p>
            <a:pPr algn="ctr" rtl="0">
              <a:lnSpc>
                <a:spcPct val="100000"/>
              </a:lnSpc>
              <a:spcBef>
                <a:spcPts val="970"/>
              </a:spcBef>
              <a:tabLst>
                <a:tab pos="509270" algn="l"/>
                <a:tab pos="1043940" algn="l"/>
              </a:tabLst>
            </a:pPr>
            <a:r>
              <a:rPr sz="2450" spc="10" dirty="0">
                <a:latin typeface="Times New Roman"/>
                <a:cs typeface="Times New Roman"/>
              </a:rPr>
              <a:t>R	</a:t>
            </a:r>
            <a:r>
              <a:rPr sz="2450" spc="10" dirty="0">
                <a:solidFill>
                  <a:srgbClr val="FF0000"/>
                </a:solidFill>
                <a:latin typeface="Times New Roman"/>
                <a:cs typeface="Times New Roman"/>
              </a:rPr>
              <a:t>C	</a:t>
            </a:r>
            <a:r>
              <a:rPr sz="2450" spc="10" dirty="0">
                <a:latin typeface="Times New Roman"/>
                <a:cs typeface="Times New Roman"/>
              </a:rPr>
              <a:t>R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19162" y="2379260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4052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8766" y="2379260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4">
                <a:moveTo>
                  <a:pt x="0" y="0"/>
                </a:moveTo>
                <a:lnTo>
                  <a:pt x="259402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32922" y="2045808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53226" y="2045808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78218" y="6050009"/>
            <a:ext cx="171450" cy="0"/>
          </a:xfrm>
          <a:custGeom>
            <a:avLst/>
            <a:gdLst/>
            <a:ahLst/>
            <a:cxnLst/>
            <a:rect l="l" t="t" r="r" b="b"/>
            <a:pathLst>
              <a:path w="171450">
                <a:moveTo>
                  <a:pt x="0" y="0"/>
                </a:moveTo>
                <a:lnTo>
                  <a:pt x="171198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25315" y="6050009"/>
            <a:ext cx="66675" cy="0"/>
          </a:xfrm>
          <a:custGeom>
            <a:avLst/>
            <a:gdLst/>
            <a:ahLst/>
            <a:cxnLst/>
            <a:rect l="l" t="t" r="r" b="b"/>
            <a:pathLst>
              <a:path w="66675">
                <a:moveTo>
                  <a:pt x="0" y="0"/>
                </a:moveTo>
                <a:lnTo>
                  <a:pt x="66673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29124" y="5716557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49948" y="5716557"/>
            <a:ext cx="0" cy="175260"/>
          </a:xfrm>
          <a:custGeom>
            <a:avLst/>
            <a:gdLst/>
            <a:ahLst/>
            <a:cxnLst/>
            <a:rect l="l" t="t" r="r" b="b"/>
            <a:pathLst>
              <a:path h="175260">
                <a:moveTo>
                  <a:pt x="0" y="174962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197558" y="5212234"/>
            <a:ext cx="1451610" cy="135636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480695" algn="l" rtl="0">
              <a:lnSpc>
                <a:spcPct val="100000"/>
              </a:lnSpc>
              <a:spcBef>
                <a:spcPts val="1060"/>
              </a:spcBef>
            </a:pP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  <a:p>
            <a:pPr marL="38100" algn="l" rtl="0">
              <a:lnSpc>
                <a:spcPct val="100000"/>
              </a:lnSpc>
              <a:spcBef>
                <a:spcPts val="965"/>
              </a:spcBef>
              <a:tabLst>
                <a:tab pos="485140" algn="l"/>
                <a:tab pos="827405" algn="l"/>
              </a:tabLst>
            </a:pPr>
            <a:r>
              <a:rPr sz="2450" spc="10" dirty="0">
                <a:latin typeface="Times New Roman"/>
                <a:cs typeface="Times New Roman"/>
              </a:rPr>
              <a:t>R	</a:t>
            </a: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C	</a:t>
            </a:r>
            <a:r>
              <a:rPr sz="2450" spc="5" dirty="0">
                <a:solidFill>
                  <a:srgbClr val="0000FF"/>
                </a:solidFill>
                <a:latin typeface="Times New Roman"/>
                <a:cs typeface="Times New Roman"/>
              </a:rPr>
              <a:t>NH</a:t>
            </a:r>
            <a:r>
              <a:rPr sz="2850" spc="7" baseline="-20467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sz="2850" baseline="-20467">
              <a:latin typeface="Times New Roman"/>
              <a:cs typeface="Times New Roman"/>
            </a:endParaRPr>
          </a:p>
          <a:p>
            <a:pPr marL="255270" algn="l" rtl="0">
              <a:lnSpc>
                <a:spcPct val="100000"/>
              </a:lnSpc>
              <a:spcBef>
                <a:spcPts val="30"/>
              </a:spcBef>
            </a:pPr>
            <a:r>
              <a:rPr sz="2200" spc="-5" dirty="0">
                <a:latin typeface="Times New Roman"/>
                <a:cs typeface="Times New Roman"/>
              </a:rPr>
              <a:t>Amide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65287" y="1491372"/>
            <a:ext cx="652780" cy="1340485"/>
          </a:xfrm>
          <a:prstGeom prst="rect">
            <a:avLst/>
          </a:prstGeom>
        </p:spPr>
        <p:txBody>
          <a:bodyPr vert="horz" wrap="square" lIns="0" tIns="155575" rIns="0" bIns="0" rtlCol="0">
            <a:spAutoFit/>
          </a:bodyPr>
          <a:lstStyle/>
          <a:p>
            <a:pPr marL="74930" algn="l" rtl="0">
              <a:lnSpc>
                <a:spcPct val="100000"/>
              </a:lnSpc>
              <a:spcBef>
                <a:spcPts val="1225"/>
              </a:spcBef>
            </a:pP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  <a:p>
            <a:pPr marL="79375" algn="l" rtl="0">
              <a:lnSpc>
                <a:spcPts val="2725"/>
              </a:lnSpc>
              <a:spcBef>
                <a:spcPts val="1130"/>
              </a:spcBef>
              <a:tabLst>
                <a:tab pos="430530" algn="l"/>
              </a:tabLst>
            </a:pPr>
            <a:r>
              <a:rPr sz="2450" spc="10" dirty="0">
                <a:solidFill>
                  <a:srgbClr val="0000FF"/>
                </a:solidFill>
                <a:latin typeface="Times New Roman"/>
                <a:cs typeface="Times New Roman"/>
              </a:rPr>
              <a:t>C	R</a:t>
            </a:r>
            <a:endParaRPr sz="2450">
              <a:latin typeface="Times New Roman"/>
              <a:cs typeface="Times New Roman"/>
            </a:endParaRPr>
          </a:p>
          <a:p>
            <a:pPr marL="12700" algn="l" rtl="0">
              <a:lnSpc>
                <a:spcPts val="2425"/>
              </a:lnSpc>
            </a:pPr>
            <a:r>
              <a:rPr sz="2200" spc="-25" dirty="0">
                <a:latin typeface="Times New Roman"/>
                <a:cs typeface="Times New Roman"/>
              </a:rPr>
              <a:t>Acyl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065301" y="2370937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5">
                <a:moveTo>
                  <a:pt x="0" y="0"/>
                </a:moveTo>
                <a:lnTo>
                  <a:pt x="146196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87048" y="2370937"/>
            <a:ext cx="75565" cy="0"/>
          </a:xfrm>
          <a:custGeom>
            <a:avLst/>
            <a:gdLst/>
            <a:ahLst/>
            <a:cxnLst/>
            <a:rect l="l" t="t" r="r" b="b"/>
            <a:pathLst>
              <a:path w="75564">
                <a:moveTo>
                  <a:pt x="0" y="0"/>
                </a:moveTo>
                <a:lnTo>
                  <a:pt x="75528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91204" y="2016676"/>
            <a:ext cx="0" cy="196215"/>
          </a:xfrm>
          <a:custGeom>
            <a:avLst/>
            <a:gdLst/>
            <a:ahLst/>
            <a:cxnLst/>
            <a:rect l="l" t="t" r="r" b="b"/>
            <a:pathLst>
              <a:path h="196214">
                <a:moveTo>
                  <a:pt x="0" y="196117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11508" y="2016676"/>
            <a:ext cx="0" cy="196215"/>
          </a:xfrm>
          <a:custGeom>
            <a:avLst/>
            <a:gdLst/>
            <a:ahLst/>
            <a:cxnLst/>
            <a:rect l="l" t="t" r="r" b="b"/>
            <a:pathLst>
              <a:path h="196214">
                <a:moveTo>
                  <a:pt x="0" y="196117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568935" y="1533682"/>
            <a:ext cx="1062990" cy="1297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5755" marR="494665" indent="8255" algn="l" rtl="0">
              <a:lnSpc>
                <a:spcPct val="132800"/>
              </a:lnSpc>
              <a:spcBef>
                <a:spcPts val="95"/>
              </a:spcBef>
            </a:pPr>
            <a:r>
              <a:rPr sz="2450" spc="5" dirty="0">
                <a:solidFill>
                  <a:srgbClr val="FF0000"/>
                </a:solidFill>
                <a:latin typeface="Times New Roman"/>
                <a:cs typeface="Times New Roman"/>
              </a:rPr>
              <a:t>O  </a:t>
            </a:r>
            <a:r>
              <a:rPr sz="2450" spc="1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endParaRPr sz="2450">
              <a:latin typeface="Times New Roman"/>
              <a:cs typeface="Times New Roman"/>
            </a:endParaRPr>
          </a:p>
          <a:p>
            <a:pPr marL="12700" algn="l" rtl="0">
              <a:lnSpc>
                <a:spcPts val="2210"/>
              </a:lnSpc>
            </a:pPr>
            <a:r>
              <a:rPr sz="2200" spc="10" dirty="0">
                <a:latin typeface="Times New Roman"/>
                <a:cs typeface="Times New Roman"/>
              </a:rPr>
              <a:t>C</a:t>
            </a:r>
            <a:r>
              <a:rPr sz="2200" spc="5" dirty="0">
                <a:latin typeface="Times New Roman"/>
                <a:cs typeface="Times New Roman"/>
              </a:rPr>
              <a:t>a</a:t>
            </a:r>
            <a:r>
              <a:rPr sz="2200" spc="-10" dirty="0">
                <a:latin typeface="Times New Roman"/>
                <a:cs typeface="Times New Roman"/>
              </a:rPr>
              <a:t>r</a:t>
            </a:r>
            <a:r>
              <a:rPr sz="2200" spc="15" dirty="0">
                <a:latin typeface="Times New Roman"/>
                <a:cs typeface="Times New Roman"/>
              </a:rPr>
              <a:t>b</a:t>
            </a:r>
            <a:r>
              <a:rPr sz="2200" spc="-20" dirty="0">
                <a:latin typeface="Times New Roman"/>
                <a:cs typeface="Times New Roman"/>
              </a:rPr>
              <a:t>o</a:t>
            </a:r>
            <a:r>
              <a:rPr sz="2200" spc="15" dirty="0">
                <a:latin typeface="Times New Roman"/>
                <a:cs typeface="Times New Roman"/>
              </a:rPr>
              <a:t>n</a:t>
            </a:r>
            <a:r>
              <a:rPr sz="2200" spc="-55" dirty="0">
                <a:latin typeface="Times New Roman"/>
                <a:cs typeface="Times New Roman"/>
              </a:rPr>
              <a:t>y</a:t>
            </a:r>
            <a:r>
              <a:rPr sz="2200" dirty="0">
                <a:latin typeface="Times New Roman"/>
                <a:cs typeface="Times New Roman"/>
              </a:rPr>
              <a:t>l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715156" y="2370937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5">
                <a:moveTo>
                  <a:pt x="0" y="0"/>
                </a:moveTo>
                <a:lnTo>
                  <a:pt x="146196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37424" y="2370937"/>
            <a:ext cx="213360" cy="0"/>
          </a:xfrm>
          <a:custGeom>
            <a:avLst/>
            <a:gdLst/>
            <a:ahLst/>
            <a:cxnLst/>
            <a:rect l="l" t="t" r="r" b="b"/>
            <a:pathLst>
              <a:path w="213360">
                <a:moveTo>
                  <a:pt x="0" y="0"/>
                </a:moveTo>
                <a:lnTo>
                  <a:pt x="213217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45400" y="2037832"/>
            <a:ext cx="4445" cy="175260"/>
          </a:xfrm>
          <a:custGeom>
            <a:avLst/>
            <a:gdLst/>
            <a:ahLst/>
            <a:cxnLst/>
            <a:rect l="l" t="t" r="r" b="b"/>
            <a:pathLst>
              <a:path w="4444" h="175260">
                <a:moveTo>
                  <a:pt x="2083" y="-8266"/>
                </a:moveTo>
                <a:lnTo>
                  <a:pt x="2083" y="183228"/>
                </a:lnTo>
              </a:path>
            </a:pathLst>
          </a:custGeom>
          <a:ln w="20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66051" y="2037832"/>
            <a:ext cx="4445" cy="175260"/>
          </a:xfrm>
          <a:custGeom>
            <a:avLst/>
            <a:gdLst/>
            <a:ahLst/>
            <a:cxnLst/>
            <a:rect l="l" t="t" r="r" b="b"/>
            <a:pathLst>
              <a:path w="4444" h="175260">
                <a:moveTo>
                  <a:pt x="2170" y="-8266"/>
                </a:moveTo>
                <a:lnTo>
                  <a:pt x="2170" y="183228"/>
                </a:lnTo>
              </a:path>
            </a:pathLst>
          </a:custGeom>
          <a:ln w="208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172952" y="3146149"/>
            <a:ext cx="1099820" cy="100838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1025"/>
              </a:spcBef>
            </a:pP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  <a:p>
            <a:pPr algn="ctr" rtl="0">
              <a:lnSpc>
                <a:spcPct val="100000"/>
              </a:lnSpc>
              <a:spcBef>
                <a:spcPts val="930"/>
              </a:spcBef>
              <a:tabLst>
                <a:tab pos="447040" algn="l"/>
                <a:tab pos="847725" algn="l"/>
              </a:tabLst>
            </a:pP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	</a:t>
            </a:r>
            <a:r>
              <a:rPr sz="2450" spc="5" dirty="0">
                <a:solidFill>
                  <a:srgbClr val="FF0000"/>
                </a:solidFill>
                <a:latin typeface="Times New Roman"/>
                <a:cs typeface="Times New Roman"/>
              </a:rPr>
              <a:t>P	</a:t>
            </a: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246678" y="3616009"/>
            <a:ext cx="10668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dirty="0">
                <a:solidFill>
                  <a:srgbClr val="000080"/>
                </a:solidFill>
                <a:latin typeface="Times New Roman"/>
                <a:cs typeface="Times New Roman"/>
              </a:rPr>
              <a:t>-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444708" y="3979068"/>
            <a:ext cx="154940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154704" y="0"/>
                </a:moveTo>
                <a:lnTo>
                  <a:pt x="0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57936" y="3645963"/>
            <a:ext cx="0" cy="170815"/>
          </a:xfrm>
          <a:custGeom>
            <a:avLst/>
            <a:gdLst/>
            <a:ahLst/>
            <a:cxnLst/>
            <a:rect l="l" t="t" r="r" b="b"/>
            <a:pathLst>
              <a:path h="170814">
                <a:moveTo>
                  <a:pt x="0" y="170801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78760" y="3645963"/>
            <a:ext cx="0" cy="170815"/>
          </a:xfrm>
          <a:custGeom>
            <a:avLst/>
            <a:gdLst/>
            <a:ahLst/>
            <a:cxnLst/>
            <a:rect l="l" t="t" r="r" b="b"/>
            <a:pathLst>
              <a:path h="170814">
                <a:moveTo>
                  <a:pt x="0" y="170801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845619" y="3979068"/>
            <a:ext cx="154940" cy="0"/>
          </a:xfrm>
          <a:custGeom>
            <a:avLst/>
            <a:gdLst/>
            <a:ahLst/>
            <a:cxnLst/>
            <a:rect l="l" t="t" r="r" b="b"/>
            <a:pathLst>
              <a:path w="154939">
                <a:moveTo>
                  <a:pt x="0" y="0"/>
                </a:moveTo>
                <a:lnTo>
                  <a:pt x="154877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20605" y="4137557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9071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80411" y="3979068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271730" y="0"/>
                </a:moveTo>
                <a:lnTo>
                  <a:pt x="0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892714" y="4153434"/>
            <a:ext cx="1179830" cy="631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14375" algn="l" rtl="0">
              <a:lnSpc>
                <a:spcPts val="2530"/>
              </a:lnSpc>
              <a:spcBef>
                <a:spcPts val="110"/>
              </a:spcBef>
            </a:pPr>
            <a:r>
              <a:rPr sz="2450" spc="5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H</a:t>
            </a:r>
            <a:endParaRPr sz="2450">
              <a:latin typeface="Times New Roman"/>
              <a:cs typeface="Times New Roman"/>
            </a:endParaRPr>
          </a:p>
          <a:p>
            <a:pPr marL="12700" algn="l" rtl="0">
              <a:lnSpc>
                <a:spcPts val="2230"/>
              </a:lnSpc>
            </a:pPr>
            <a:r>
              <a:rPr sz="2200" dirty="0">
                <a:latin typeface="Times New Roman"/>
                <a:cs typeface="Times New Roman"/>
              </a:rPr>
              <a:t>Phosphate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475630" y="4424444"/>
            <a:ext cx="129286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latin typeface="Times New Roman"/>
                <a:cs typeface="Times New Roman"/>
              </a:rPr>
              <a:t>Phosphoryl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772363" y="3099323"/>
            <a:ext cx="252095" cy="4013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0"/>
              </a:spcBef>
            </a:pP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10066" y="3599414"/>
            <a:ext cx="619125" cy="4013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l" rtl="0">
              <a:lnSpc>
                <a:spcPct val="100000"/>
              </a:lnSpc>
              <a:spcBef>
                <a:spcPts val="110"/>
              </a:spcBef>
              <a:tabLst>
                <a:tab pos="392430" algn="l"/>
              </a:tabLst>
            </a:pPr>
            <a:r>
              <a:rPr sz="2450" spc="5" dirty="0">
                <a:solidFill>
                  <a:srgbClr val="FF0000"/>
                </a:solidFill>
                <a:latin typeface="Times New Roman"/>
                <a:cs typeface="Times New Roman"/>
              </a:rPr>
              <a:t>P	</a:t>
            </a: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454794" y="3461681"/>
            <a:ext cx="106743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5"/>
              </a:spcBef>
              <a:tabLst>
                <a:tab pos="377825" algn="l"/>
                <a:tab pos="568325" algn="l"/>
                <a:tab pos="770890" algn="l"/>
                <a:tab pos="973455" algn="l"/>
              </a:tabLst>
            </a:pPr>
            <a:r>
              <a:rPr sz="1900" u="heavy" dirty="0">
                <a:solidFill>
                  <a:srgbClr val="00008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900" dirty="0">
                <a:solidFill>
                  <a:srgbClr val="000080"/>
                </a:solidFill>
                <a:latin typeface="Times New Roman"/>
                <a:cs typeface="Times New Roman"/>
              </a:rPr>
              <a:t>	</a:t>
            </a:r>
            <a:r>
              <a:rPr sz="1900" u="heavy" dirty="0">
                <a:solidFill>
                  <a:srgbClr val="00008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900" dirty="0">
                <a:solidFill>
                  <a:srgbClr val="000080"/>
                </a:solidFill>
                <a:latin typeface="Times New Roman"/>
                <a:cs typeface="Times New Roman"/>
              </a:rPr>
              <a:t>	-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772363" y="4011938"/>
            <a:ext cx="252095" cy="4013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450" spc="10" dirty="0">
                <a:solidFill>
                  <a:srgbClr val="000080"/>
                </a:solidFill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010608" y="3874204"/>
            <a:ext cx="8128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l" rtl="0">
              <a:lnSpc>
                <a:spcPct val="100000"/>
              </a:lnSpc>
              <a:spcBef>
                <a:spcPts val="105"/>
              </a:spcBef>
            </a:pPr>
            <a:r>
              <a:rPr sz="1900" dirty="0">
                <a:solidFill>
                  <a:srgbClr val="000080"/>
                </a:solidFill>
                <a:latin typeface="Times New Roman"/>
                <a:cs typeface="Times New Roman"/>
              </a:rPr>
              <a:t>-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939767" y="3483311"/>
            <a:ext cx="0" cy="179705"/>
          </a:xfrm>
          <a:custGeom>
            <a:avLst/>
            <a:gdLst/>
            <a:ahLst/>
            <a:cxnLst/>
            <a:rect l="l" t="t" r="r" b="b"/>
            <a:pathLst>
              <a:path h="179704">
                <a:moveTo>
                  <a:pt x="0" y="179124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860592" y="3483311"/>
            <a:ext cx="0" cy="179705"/>
          </a:xfrm>
          <a:custGeom>
            <a:avLst/>
            <a:gdLst/>
            <a:ahLst/>
            <a:cxnLst/>
            <a:rect l="l" t="t" r="r" b="b"/>
            <a:pathLst>
              <a:path h="179704">
                <a:moveTo>
                  <a:pt x="0" y="179124"/>
                </a:moveTo>
                <a:lnTo>
                  <a:pt x="0" y="0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902089" y="3983230"/>
            <a:ext cx="0" cy="92075"/>
          </a:xfrm>
          <a:custGeom>
            <a:avLst/>
            <a:gdLst/>
            <a:ahLst/>
            <a:cxnLst/>
            <a:rect l="l" t="t" r="r" b="b"/>
            <a:pathLst>
              <a:path h="92075">
                <a:moveTo>
                  <a:pt x="0" y="0"/>
                </a:moveTo>
                <a:lnTo>
                  <a:pt x="0" y="91729"/>
                </a:lnTo>
              </a:path>
            </a:pathLst>
          </a:custGeom>
          <a:ln w="16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xfrm>
            <a:off x="1068425" y="355219"/>
            <a:ext cx="70087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3333FF"/>
                </a:solidFill>
              </a:rPr>
              <a:t>Functional </a:t>
            </a:r>
            <a:r>
              <a:rPr sz="3600" dirty="0">
                <a:solidFill>
                  <a:srgbClr val="3333FF"/>
                </a:solidFill>
              </a:rPr>
              <a:t>Groups </a:t>
            </a:r>
            <a:r>
              <a:rPr sz="3600" spc="-5">
                <a:solidFill>
                  <a:srgbClr val="3333FF"/>
                </a:solidFill>
              </a:rPr>
              <a:t>in </a:t>
            </a:r>
            <a:r>
              <a:rPr sz="3600" spc="-5" smtClean="0">
                <a:solidFill>
                  <a:srgbClr val="3333FF"/>
                </a:solidFill>
              </a:rPr>
              <a:t>Biochemistry</a:t>
            </a:r>
            <a:endParaRPr sz="3600"/>
          </a:p>
        </p:txBody>
      </p:sp>
      <p:sp>
        <p:nvSpPr>
          <p:cNvPr id="49" name="object 49"/>
          <p:cNvSpPr/>
          <p:nvPr/>
        </p:nvSpPr>
        <p:spPr>
          <a:xfrm>
            <a:off x="7704004" y="1954199"/>
            <a:ext cx="1127389" cy="6712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670930" y="2229357"/>
            <a:ext cx="7994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  <a:hlinkClick r:id="rId3"/>
              </a:rPr>
              <a:t>Exa</a:t>
            </a:r>
            <a:r>
              <a:rPr sz="1600" spc="-35" dirty="0">
                <a:latin typeface="Times New Roman"/>
                <a:cs typeface="Times New Roman"/>
                <a:hlinkClick r:id="rId3"/>
              </a:rPr>
              <a:t>m</a:t>
            </a:r>
            <a:r>
              <a:rPr sz="1600" spc="-5" dirty="0">
                <a:latin typeface="Times New Roman"/>
                <a:cs typeface="Times New Roman"/>
                <a:hlinkClick r:id="rId3"/>
              </a:rPr>
              <a:t>ple:  acetone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6661404" y="3257550"/>
            <a:ext cx="2114550" cy="1333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651753" y="3939666"/>
            <a:ext cx="14560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  <a:hlinkClick r:id="rId5"/>
              </a:rPr>
              <a:t>Example:  </a:t>
            </a:r>
            <a:r>
              <a:rPr sz="1600" spc="-5" dirty="0">
                <a:latin typeface="Times New Roman"/>
                <a:cs typeface="Times New Roman"/>
                <a:hlinkClick r:id="rId5"/>
              </a:rPr>
              <a:t>Phosphatetic</a:t>
            </a:r>
            <a:r>
              <a:rPr sz="1600" spc="-15" dirty="0">
                <a:latin typeface="Times New Roman"/>
                <a:cs typeface="Times New Roman"/>
                <a:hlinkClick r:id="rId5"/>
              </a:rPr>
              <a:t> </a:t>
            </a:r>
            <a:r>
              <a:rPr sz="1600" spc="-10" dirty="0">
                <a:latin typeface="Times New Roman"/>
                <a:cs typeface="Times New Roman"/>
                <a:hlinkClick r:id="rId5"/>
              </a:rPr>
              <a:t>acid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543800" y="5334000"/>
            <a:ext cx="1447800" cy="838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651753" y="5627623"/>
            <a:ext cx="8451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</a:rPr>
              <a:t>Example:  </a:t>
            </a:r>
            <a:r>
              <a:rPr sz="1600" spc="-5" dirty="0">
                <a:latin typeface="Times New Roman"/>
                <a:cs typeface="Times New Roman"/>
              </a:rPr>
              <a:t>aceta</a:t>
            </a:r>
            <a:r>
              <a:rPr sz="1600" spc="-25" dirty="0">
                <a:latin typeface="Times New Roman"/>
                <a:cs typeface="Times New Roman"/>
              </a:rPr>
              <a:t>m</a:t>
            </a:r>
            <a:r>
              <a:rPr sz="1600" spc="-5" dirty="0">
                <a:latin typeface="Times New Roman"/>
                <a:cs typeface="Times New Roman"/>
              </a:rPr>
              <a:t>ide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967" y="1146047"/>
            <a:ext cx="2923540" cy="370840"/>
          </a:xfrm>
          <a:prstGeom prst="rect">
            <a:avLst/>
          </a:prstGeom>
          <a:solidFill>
            <a:srgbClr val="87E9BD"/>
          </a:solidFill>
          <a:ln w="9144">
            <a:solidFill>
              <a:srgbClr val="00E3A8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Examples from</a:t>
            </a:r>
            <a:r>
              <a:rPr sz="1800" spc="-6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FF"/>
                </a:solidFill>
                <a:latin typeface="Times New Roman"/>
                <a:cs typeface="Times New Roman"/>
              </a:rPr>
              <a:t>biochemistry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88569" y="2597248"/>
            <a:ext cx="1771014" cy="14393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9690" algn="l" rtl="0">
              <a:lnSpc>
                <a:spcPct val="157400"/>
              </a:lnSpc>
              <a:spcBef>
                <a:spcPts val="100"/>
              </a:spcBef>
            </a:pPr>
            <a:r>
              <a:rPr sz="3150" spc="-5" dirty="0">
                <a:latin typeface="Times New Roman"/>
                <a:cs typeface="Times New Roman"/>
              </a:rPr>
              <a:t>S</a:t>
            </a:r>
            <a:r>
              <a:rPr sz="3150" spc="-50" dirty="0">
                <a:latin typeface="Times New Roman"/>
                <a:cs typeface="Times New Roman"/>
              </a:rPr>
              <a:t>e</a:t>
            </a:r>
            <a:r>
              <a:rPr sz="3150" dirty="0">
                <a:latin typeface="Times New Roman"/>
                <a:cs typeface="Times New Roman"/>
              </a:rPr>
              <a:t>c</a:t>
            </a:r>
            <a:r>
              <a:rPr sz="3150" spc="-35" dirty="0">
                <a:latin typeface="Times New Roman"/>
                <a:cs typeface="Times New Roman"/>
              </a:rPr>
              <a:t>o</a:t>
            </a:r>
            <a:r>
              <a:rPr sz="3150" spc="15" dirty="0">
                <a:latin typeface="Times New Roman"/>
                <a:cs typeface="Times New Roman"/>
              </a:rPr>
              <a:t>nd</a:t>
            </a:r>
            <a:r>
              <a:rPr sz="3150" dirty="0">
                <a:latin typeface="Times New Roman"/>
                <a:cs typeface="Times New Roman"/>
              </a:rPr>
              <a:t>a</a:t>
            </a:r>
            <a:r>
              <a:rPr sz="3150" spc="-20" dirty="0">
                <a:latin typeface="Times New Roman"/>
                <a:cs typeface="Times New Roman"/>
              </a:rPr>
              <a:t>r</a:t>
            </a:r>
            <a:r>
              <a:rPr sz="3150" spc="-5" dirty="0">
                <a:latin typeface="Times New Roman"/>
                <a:cs typeface="Times New Roman"/>
              </a:rPr>
              <a:t>y  </a:t>
            </a:r>
            <a:r>
              <a:rPr sz="3150" spc="-15" dirty="0">
                <a:latin typeface="Times New Roman"/>
                <a:cs typeface="Times New Roman"/>
              </a:rPr>
              <a:t>Amines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2596" y="2097988"/>
            <a:ext cx="1426845" cy="128079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115"/>
              </a:spcBef>
              <a:tabLst>
                <a:tab pos="569595" algn="l"/>
              </a:tabLst>
            </a:pPr>
            <a:r>
              <a:rPr sz="3500" spc="15" dirty="0">
                <a:latin typeface="Times New Roman"/>
                <a:cs typeface="Times New Roman"/>
              </a:rPr>
              <a:t>R	</a:t>
            </a:r>
            <a:r>
              <a:rPr sz="3500" spc="10" dirty="0">
                <a:solidFill>
                  <a:srgbClr val="FF0000"/>
                </a:solidFill>
                <a:latin typeface="Times New Roman"/>
                <a:cs typeface="Times New Roman"/>
              </a:rPr>
              <a:t>NH</a:t>
            </a:r>
            <a:r>
              <a:rPr sz="4050" spc="15" baseline="-21604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50" baseline="-21604">
              <a:latin typeface="Times New Roman"/>
              <a:cs typeface="Times New Roman"/>
            </a:endParaRPr>
          </a:p>
          <a:p>
            <a:pPr marL="38100" algn="l" rtl="0">
              <a:lnSpc>
                <a:spcPct val="100000"/>
              </a:lnSpc>
              <a:spcBef>
                <a:spcPts val="885"/>
              </a:spcBef>
            </a:pPr>
            <a:r>
              <a:rPr sz="3150" spc="-5" dirty="0">
                <a:latin typeface="Times New Roman"/>
                <a:cs typeface="Times New Roman"/>
              </a:rPr>
              <a:t>Primary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57214" y="2535532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137515" y="0"/>
                </a:moveTo>
                <a:lnTo>
                  <a:pt x="0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43860" y="2278097"/>
            <a:ext cx="324485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20"/>
              </a:spcBef>
            </a:pPr>
            <a:r>
              <a:rPr sz="3500" spc="15" dirty="0">
                <a:latin typeface="Times New Roman"/>
                <a:cs typeface="Times New Roman"/>
              </a:rPr>
              <a:t>R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82467" y="1427296"/>
            <a:ext cx="1051560" cy="1430655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61594" algn="l" rtl="0">
              <a:lnSpc>
                <a:spcPct val="100000"/>
              </a:lnSpc>
              <a:spcBef>
                <a:spcPts val="1425"/>
              </a:spcBef>
            </a:pPr>
            <a:r>
              <a:rPr sz="3500" spc="35" dirty="0">
                <a:latin typeface="Times New Roman"/>
                <a:cs typeface="Times New Roman"/>
              </a:rPr>
              <a:t>R</a:t>
            </a:r>
            <a:r>
              <a:rPr sz="4050" spc="52" baseline="-21604" dirty="0">
                <a:latin typeface="Times New Roman"/>
                <a:cs typeface="Times New Roman"/>
              </a:rPr>
              <a:t>1</a:t>
            </a:r>
            <a:endParaRPr sz="4050" baseline="-21604">
              <a:latin typeface="Times New Roman"/>
              <a:cs typeface="Times New Roman"/>
            </a:endParaRPr>
          </a:p>
          <a:p>
            <a:pPr marL="50800" algn="l" rtl="0">
              <a:lnSpc>
                <a:spcPct val="100000"/>
              </a:lnSpc>
              <a:spcBef>
                <a:spcPts val="1330"/>
              </a:spcBef>
              <a:tabLst>
                <a:tab pos="689610" algn="l"/>
              </a:tabLst>
            </a:pPr>
            <a:r>
              <a:rPr sz="3500" spc="15" dirty="0">
                <a:solidFill>
                  <a:srgbClr val="0000FF"/>
                </a:solidFill>
                <a:latin typeface="Times New Roman"/>
                <a:cs typeface="Times New Roman"/>
              </a:rPr>
              <a:t>N	</a:t>
            </a:r>
            <a:r>
              <a:rPr sz="3500" spc="15" dirty="0">
                <a:latin typeface="Times New Roman"/>
                <a:cs typeface="Times New Roman"/>
              </a:rPr>
              <a:t>H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903003" y="2594702"/>
            <a:ext cx="382905" cy="6350"/>
          </a:xfrm>
          <a:custGeom>
            <a:avLst/>
            <a:gdLst/>
            <a:ahLst/>
            <a:cxnLst/>
            <a:rect l="l" t="t" r="r" b="b"/>
            <a:pathLst>
              <a:path w="382904" h="6350">
                <a:moveTo>
                  <a:pt x="382373" y="6045"/>
                </a:moveTo>
                <a:lnTo>
                  <a:pt x="0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94305" y="2136330"/>
            <a:ext cx="0" cy="244475"/>
          </a:xfrm>
          <a:custGeom>
            <a:avLst/>
            <a:gdLst/>
            <a:ahLst/>
            <a:cxnLst/>
            <a:rect l="l" t="t" r="r" b="b"/>
            <a:pathLst>
              <a:path h="244475">
                <a:moveTo>
                  <a:pt x="0" y="243966"/>
                </a:moveTo>
                <a:lnTo>
                  <a:pt x="0" y="0"/>
                </a:lnTo>
              </a:path>
            </a:pathLst>
          </a:custGeom>
          <a:ln w="236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03233" y="2606794"/>
            <a:ext cx="221615" cy="0"/>
          </a:xfrm>
          <a:custGeom>
            <a:avLst/>
            <a:gdLst/>
            <a:ahLst/>
            <a:cxnLst/>
            <a:rect l="l" t="t" r="r" b="b"/>
            <a:pathLst>
              <a:path w="221614">
                <a:moveTo>
                  <a:pt x="0" y="0"/>
                </a:moveTo>
                <a:lnTo>
                  <a:pt x="221334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74769" y="1480287"/>
            <a:ext cx="554355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20"/>
              </a:spcBef>
            </a:pPr>
            <a:r>
              <a:rPr sz="3500" spc="35" dirty="0">
                <a:latin typeface="Times New Roman"/>
                <a:cs typeface="Times New Roman"/>
              </a:rPr>
              <a:t>R</a:t>
            </a:r>
            <a:r>
              <a:rPr sz="4050" spc="52" baseline="-21604" dirty="0">
                <a:latin typeface="Times New Roman"/>
                <a:cs typeface="Times New Roman"/>
              </a:rPr>
              <a:t>1</a:t>
            </a:r>
            <a:endParaRPr sz="4050" baseline="-21604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28385" y="2097988"/>
            <a:ext cx="2043430" cy="128079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115"/>
              </a:spcBef>
              <a:tabLst>
                <a:tab pos="734060" algn="l"/>
                <a:tab pos="1450975" algn="l"/>
              </a:tabLst>
            </a:pPr>
            <a:r>
              <a:rPr sz="3500" spc="15" dirty="0">
                <a:latin typeface="Times New Roman"/>
                <a:cs typeface="Times New Roman"/>
              </a:rPr>
              <a:t>R	</a:t>
            </a:r>
            <a:r>
              <a:rPr sz="3500" spc="15" dirty="0">
                <a:solidFill>
                  <a:srgbClr val="FF0000"/>
                </a:solidFill>
                <a:latin typeface="Times New Roman"/>
                <a:cs typeface="Times New Roman"/>
              </a:rPr>
              <a:t>N	</a:t>
            </a:r>
            <a:r>
              <a:rPr sz="3500" spc="35" dirty="0">
                <a:latin typeface="Times New Roman"/>
                <a:cs typeface="Times New Roman"/>
              </a:rPr>
              <a:t>R</a:t>
            </a:r>
            <a:r>
              <a:rPr sz="4050" spc="52" baseline="-21604" dirty="0">
                <a:latin typeface="Times New Roman"/>
                <a:cs typeface="Times New Roman"/>
              </a:rPr>
              <a:t>2</a:t>
            </a:r>
            <a:endParaRPr sz="4050" baseline="-21604">
              <a:latin typeface="Times New Roman"/>
              <a:cs typeface="Times New Roman"/>
            </a:endParaRPr>
          </a:p>
          <a:p>
            <a:pPr marR="23495" algn="ctr" rtl="0">
              <a:lnSpc>
                <a:spcPct val="100000"/>
              </a:lnSpc>
              <a:spcBef>
                <a:spcPts val="885"/>
              </a:spcBef>
            </a:pPr>
            <a:r>
              <a:rPr sz="3150" spc="-15" dirty="0">
                <a:latin typeface="Times New Roman"/>
                <a:cs typeface="Times New Roman"/>
              </a:rPr>
              <a:t>Tertiary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113127" y="2535532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340438" y="0"/>
                </a:moveTo>
                <a:lnTo>
                  <a:pt x="0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62494" y="2023390"/>
            <a:ext cx="0" cy="285750"/>
          </a:xfrm>
          <a:custGeom>
            <a:avLst/>
            <a:gdLst/>
            <a:ahLst/>
            <a:cxnLst/>
            <a:rect l="l" t="t" r="r" b="b"/>
            <a:pathLst>
              <a:path h="285750">
                <a:moveTo>
                  <a:pt x="0" y="285643"/>
                </a:moveTo>
                <a:lnTo>
                  <a:pt x="0" y="0"/>
                </a:lnTo>
              </a:path>
            </a:pathLst>
          </a:custGeom>
          <a:ln w="236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71422" y="2535532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752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7075" y="3368948"/>
            <a:ext cx="5878195" cy="167005"/>
          </a:xfrm>
          <a:custGeom>
            <a:avLst/>
            <a:gdLst/>
            <a:ahLst/>
            <a:cxnLst/>
            <a:rect l="l" t="t" r="r" b="b"/>
            <a:pathLst>
              <a:path w="5878195" h="167004">
                <a:moveTo>
                  <a:pt x="0" y="0"/>
                </a:moveTo>
                <a:lnTo>
                  <a:pt x="0" y="17518"/>
                </a:lnTo>
                <a:lnTo>
                  <a:pt x="6079" y="35631"/>
                </a:lnTo>
                <a:lnTo>
                  <a:pt x="12133" y="53149"/>
                </a:lnTo>
                <a:lnTo>
                  <a:pt x="18188" y="71262"/>
                </a:lnTo>
                <a:lnTo>
                  <a:pt x="41810" y="94826"/>
                </a:lnTo>
                <a:lnTo>
                  <a:pt x="53919" y="100872"/>
                </a:lnTo>
                <a:lnTo>
                  <a:pt x="2867229" y="100872"/>
                </a:lnTo>
                <a:lnTo>
                  <a:pt x="2902961" y="112939"/>
                </a:lnTo>
                <a:lnTo>
                  <a:pt x="2915119" y="125031"/>
                </a:lnTo>
                <a:lnTo>
                  <a:pt x="2926533" y="136503"/>
                </a:lnTo>
                <a:lnTo>
                  <a:pt x="2932737" y="154616"/>
                </a:lnTo>
                <a:lnTo>
                  <a:pt x="2938692" y="166683"/>
                </a:lnTo>
                <a:lnTo>
                  <a:pt x="2938692" y="148570"/>
                </a:lnTo>
                <a:lnTo>
                  <a:pt x="2932737" y="130457"/>
                </a:lnTo>
                <a:lnTo>
                  <a:pt x="2926533" y="112939"/>
                </a:lnTo>
                <a:lnTo>
                  <a:pt x="2921074" y="94826"/>
                </a:lnTo>
                <a:lnTo>
                  <a:pt x="2909164" y="83354"/>
                </a:lnTo>
                <a:lnTo>
                  <a:pt x="2897005" y="71262"/>
                </a:lnTo>
                <a:lnTo>
                  <a:pt x="2884847" y="65241"/>
                </a:lnTo>
                <a:lnTo>
                  <a:pt x="72107" y="65241"/>
                </a:lnTo>
                <a:lnTo>
                  <a:pt x="24242" y="41677"/>
                </a:lnTo>
                <a:lnTo>
                  <a:pt x="6079" y="11472"/>
                </a:lnTo>
                <a:lnTo>
                  <a:pt x="0" y="0"/>
                </a:lnTo>
                <a:close/>
              </a:path>
              <a:path w="5878195" h="167004">
                <a:moveTo>
                  <a:pt x="5877582" y="5451"/>
                </a:moveTo>
                <a:lnTo>
                  <a:pt x="5871379" y="11472"/>
                </a:lnTo>
                <a:lnTo>
                  <a:pt x="5865424" y="23564"/>
                </a:lnTo>
                <a:lnTo>
                  <a:pt x="5859221" y="35631"/>
                </a:lnTo>
                <a:lnTo>
                  <a:pt x="5847806" y="47103"/>
                </a:lnTo>
                <a:lnTo>
                  <a:pt x="5835648" y="59195"/>
                </a:lnTo>
                <a:lnTo>
                  <a:pt x="5823489" y="65241"/>
                </a:lnTo>
                <a:lnTo>
                  <a:pt x="3010154" y="65241"/>
                </a:lnTo>
                <a:lnTo>
                  <a:pt x="2974423" y="77308"/>
                </a:lnTo>
                <a:lnTo>
                  <a:pt x="2956805" y="94826"/>
                </a:lnTo>
                <a:lnTo>
                  <a:pt x="2950850" y="118985"/>
                </a:lnTo>
                <a:lnTo>
                  <a:pt x="2938692" y="142549"/>
                </a:lnTo>
                <a:lnTo>
                  <a:pt x="2938692" y="160662"/>
                </a:lnTo>
                <a:lnTo>
                  <a:pt x="2944895" y="154616"/>
                </a:lnTo>
                <a:lnTo>
                  <a:pt x="2956805" y="130457"/>
                </a:lnTo>
                <a:lnTo>
                  <a:pt x="2968468" y="118985"/>
                </a:lnTo>
                <a:lnTo>
                  <a:pt x="2980626" y="106893"/>
                </a:lnTo>
                <a:lnTo>
                  <a:pt x="2992537" y="100872"/>
                </a:lnTo>
                <a:lnTo>
                  <a:pt x="5805872" y="100872"/>
                </a:lnTo>
                <a:lnTo>
                  <a:pt x="5823489" y="94826"/>
                </a:lnTo>
                <a:lnTo>
                  <a:pt x="5841851" y="88780"/>
                </a:lnTo>
                <a:lnTo>
                  <a:pt x="5859221" y="71262"/>
                </a:lnTo>
                <a:lnTo>
                  <a:pt x="5865424" y="47103"/>
                </a:lnTo>
                <a:lnTo>
                  <a:pt x="5877582" y="23564"/>
                </a:lnTo>
                <a:lnTo>
                  <a:pt x="5877582" y="54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9507" y="3375291"/>
            <a:ext cx="5877560" cy="178435"/>
          </a:xfrm>
          <a:custGeom>
            <a:avLst/>
            <a:gdLst/>
            <a:ahLst/>
            <a:cxnLst/>
            <a:rect l="l" t="t" r="r" b="b"/>
            <a:pathLst>
              <a:path w="5877559" h="178435">
                <a:moveTo>
                  <a:pt x="0" y="0"/>
                </a:moveTo>
                <a:lnTo>
                  <a:pt x="0" y="23564"/>
                </a:lnTo>
                <a:lnTo>
                  <a:pt x="6054" y="41677"/>
                </a:lnTo>
                <a:lnTo>
                  <a:pt x="12108" y="59195"/>
                </a:lnTo>
                <a:lnTo>
                  <a:pt x="18163" y="77308"/>
                </a:lnTo>
                <a:lnTo>
                  <a:pt x="30297" y="89399"/>
                </a:lnTo>
                <a:lnTo>
                  <a:pt x="41785" y="100872"/>
                </a:lnTo>
                <a:lnTo>
                  <a:pt x="53919" y="106893"/>
                </a:lnTo>
                <a:lnTo>
                  <a:pt x="72082" y="106893"/>
                </a:lnTo>
                <a:lnTo>
                  <a:pt x="2867205" y="106893"/>
                </a:lnTo>
                <a:lnTo>
                  <a:pt x="2884822" y="112939"/>
                </a:lnTo>
                <a:lnTo>
                  <a:pt x="2902936" y="118985"/>
                </a:lnTo>
                <a:lnTo>
                  <a:pt x="2915094" y="131052"/>
                </a:lnTo>
                <a:lnTo>
                  <a:pt x="2926509" y="142524"/>
                </a:lnTo>
                <a:lnTo>
                  <a:pt x="2932712" y="160662"/>
                </a:lnTo>
                <a:lnTo>
                  <a:pt x="2938667" y="172729"/>
                </a:lnTo>
                <a:lnTo>
                  <a:pt x="2938667" y="178180"/>
                </a:lnTo>
                <a:lnTo>
                  <a:pt x="2938667" y="166683"/>
                </a:lnTo>
                <a:lnTo>
                  <a:pt x="2944870" y="160662"/>
                </a:lnTo>
                <a:lnTo>
                  <a:pt x="2950826" y="148570"/>
                </a:lnTo>
                <a:lnTo>
                  <a:pt x="2956781" y="136503"/>
                </a:lnTo>
                <a:lnTo>
                  <a:pt x="2968443" y="125031"/>
                </a:lnTo>
                <a:lnTo>
                  <a:pt x="2980602" y="112939"/>
                </a:lnTo>
                <a:lnTo>
                  <a:pt x="2992760" y="106893"/>
                </a:lnTo>
                <a:lnTo>
                  <a:pt x="3010129" y="106893"/>
                </a:lnTo>
                <a:lnTo>
                  <a:pt x="5806096" y="106893"/>
                </a:lnTo>
                <a:lnTo>
                  <a:pt x="5823465" y="100872"/>
                </a:lnTo>
                <a:lnTo>
                  <a:pt x="5841827" y="94826"/>
                </a:lnTo>
                <a:lnTo>
                  <a:pt x="5859196" y="77308"/>
                </a:lnTo>
                <a:lnTo>
                  <a:pt x="5865399" y="53149"/>
                </a:lnTo>
                <a:lnTo>
                  <a:pt x="5877558" y="29610"/>
                </a:lnTo>
                <a:lnTo>
                  <a:pt x="5877558" y="17518"/>
                </a:lnTo>
                <a:lnTo>
                  <a:pt x="5877558" y="0"/>
                </a:lnTo>
                <a:lnTo>
                  <a:pt x="5877558" y="11472"/>
                </a:lnTo>
                <a:lnTo>
                  <a:pt x="5871355" y="17518"/>
                </a:lnTo>
                <a:lnTo>
                  <a:pt x="5847782" y="53149"/>
                </a:lnTo>
                <a:lnTo>
                  <a:pt x="5823465" y="71262"/>
                </a:lnTo>
                <a:lnTo>
                  <a:pt x="5806096" y="71262"/>
                </a:lnTo>
                <a:lnTo>
                  <a:pt x="3010129" y="71262"/>
                </a:lnTo>
                <a:lnTo>
                  <a:pt x="2992760" y="77308"/>
                </a:lnTo>
                <a:lnTo>
                  <a:pt x="2974398" y="83354"/>
                </a:lnTo>
                <a:lnTo>
                  <a:pt x="2956781" y="100872"/>
                </a:lnTo>
                <a:lnTo>
                  <a:pt x="2950826" y="125031"/>
                </a:lnTo>
                <a:lnTo>
                  <a:pt x="2938667" y="148570"/>
                </a:lnTo>
                <a:lnTo>
                  <a:pt x="2938667" y="160662"/>
                </a:lnTo>
                <a:lnTo>
                  <a:pt x="2938667" y="178180"/>
                </a:lnTo>
                <a:lnTo>
                  <a:pt x="2938667" y="154616"/>
                </a:lnTo>
                <a:lnTo>
                  <a:pt x="2932712" y="136503"/>
                </a:lnTo>
                <a:lnTo>
                  <a:pt x="2926509" y="118985"/>
                </a:lnTo>
                <a:lnTo>
                  <a:pt x="2921050" y="100872"/>
                </a:lnTo>
                <a:lnTo>
                  <a:pt x="2909139" y="89399"/>
                </a:lnTo>
                <a:lnTo>
                  <a:pt x="2896981" y="77308"/>
                </a:lnTo>
                <a:lnTo>
                  <a:pt x="2884822" y="71262"/>
                </a:lnTo>
                <a:lnTo>
                  <a:pt x="2867205" y="71262"/>
                </a:lnTo>
                <a:lnTo>
                  <a:pt x="72082" y="71262"/>
                </a:lnTo>
                <a:lnTo>
                  <a:pt x="53919" y="65241"/>
                </a:lnTo>
                <a:lnTo>
                  <a:pt x="36351" y="59195"/>
                </a:lnTo>
                <a:lnTo>
                  <a:pt x="24217" y="47722"/>
                </a:lnTo>
                <a:lnTo>
                  <a:pt x="12108" y="35631"/>
                </a:lnTo>
                <a:lnTo>
                  <a:pt x="6054" y="17518"/>
                </a:lnTo>
                <a:lnTo>
                  <a:pt x="0" y="6045"/>
                </a:lnTo>
                <a:lnTo>
                  <a:pt x="0" y="0"/>
                </a:lnTo>
              </a:path>
            </a:pathLst>
          </a:custGeom>
          <a:ln w="6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697886" y="3236619"/>
            <a:ext cx="1132840" cy="504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0"/>
              </a:spcBef>
            </a:pPr>
            <a:r>
              <a:rPr sz="3150" spc="-70" dirty="0">
                <a:latin typeface="Times New Roman"/>
                <a:cs typeface="Times New Roman"/>
              </a:rPr>
              <a:t>A</a:t>
            </a:r>
            <a:r>
              <a:rPr sz="3150" spc="-5" dirty="0">
                <a:latin typeface="Times New Roman"/>
                <a:cs typeface="Times New Roman"/>
              </a:rPr>
              <a:t>m</a:t>
            </a:r>
            <a:r>
              <a:rPr sz="3150" spc="5" dirty="0">
                <a:latin typeface="Times New Roman"/>
                <a:cs typeface="Times New Roman"/>
              </a:rPr>
              <a:t>i</a:t>
            </a:r>
            <a:r>
              <a:rPr sz="3150" spc="15" dirty="0">
                <a:latin typeface="Times New Roman"/>
                <a:cs typeface="Times New Roman"/>
              </a:rPr>
              <a:t>n</a:t>
            </a:r>
            <a:r>
              <a:rPr sz="3150" spc="-5" dirty="0">
                <a:latin typeface="Times New Roman"/>
                <a:cs typeface="Times New Roman"/>
              </a:rPr>
              <a:t>o</a:t>
            </a:r>
            <a:endParaRPr sz="31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93821" y="2659186"/>
            <a:ext cx="894715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20"/>
              </a:spcBef>
            </a:pPr>
            <a:r>
              <a:rPr sz="3500" spc="10" dirty="0">
                <a:solidFill>
                  <a:srgbClr val="FF0000"/>
                </a:solidFill>
                <a:latin typeface="Times New Roman"/>
                <a:cs typeface="Times New Roman"/>
              </a:rPr>
              <a:t>NH</a:t>
            </a:r>
            <a:r>
              <a:rPr sz="4050" spc="15" baseline="-21604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50" baseline="-21604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549548" y="2975792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>
                <a:moveTo>
                  <a:pt x="334483" y="0"/>
                </a:moveTo>
                <a:lnTo>
                  <a:pt x="0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893821" y="2122886"/>
            <a:ext cx="894715" cy="5619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20"/>
              </a:spcBef>
            </a:pPr>
            <a:r>
              <a:rPr sz="3500" spc="10" dirty="0">
                <a:solidFill>
                  <a:srgbClr val="FF0000"/>
                </a:solidFill>
                <a:latin typeface="Times New Roman"/>
                <a:cs typeface="Times New Roman"/>
              </a:rPr>
              <a:t>NH</a:t>
            </a:r>
            <a:r>
              <a:rPr sz="4050" spc="15" baseline="-21604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endParaRPr sz="4050" baseline="-21604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564367" y="1926766"/>
            <a:ext cx="220979" cy="4406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00" spc="15" dirty="0">
                <a:solidFill>
                  <a:srgbClr val="FF0000"/>
                </a:solidFill>
                <a:latin typeface="Times New Roman"/>
                <a:cs typeface="Times New Roman"/>
              </a:rPr>
              <a:t>+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549548" y="2434065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>
                <a:moveTo>
                  <a:pt x="334483" y="0"/>
                </a:moveTo>
                <a:lnTo>
                  <a:pt x="0" y="0"/>
                </a:lnTo>
              </a:path>
            </a:pathLst>
          </a:custGeom>
          <a:ln w="235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068425" y="355219"/>
            <a:ext cx="79197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3333FF"/>
                </a:solidFill>
              </a:rPr>
              <a:t>Functional </a:t>
            </a:r>
            <a:r>
              <a:rPr sz="3600" dirty="0">
                <a:solidFill>
                  <a:srgbClr val="3333FF"/>
                </a:solidFill>
              </a:rPr>
              <a:t>Groups </a:t>
            </a:r>
            <a:r>
              <a:rPr sz="3600" spc="-5" dirty="0">
                <a:solidFill>
                  <a:srgbClr val="3333FF"/>
                </a:solidFill>
              </a:rPr>
              <a:t>in Biochemistry</a:t>
            </a:r>
            <a:r>
              <a:rPr sz="3600" spc="110" dirty="0">
                <a:solidFill>
                  <a:srgbClr val="3333FF"/>
                </a:solidFill>
              </a:rPr>
              <a:t> </a:t>
            </a:r>
            <a:r>
              <a:rPr sz="3600" spc="-5" dirty="0">
                <a:solidFill>
                  <a:srgbClr val="3333FF"/>
                </a:solidFill>
              </a:rPr>
              <a:t>(Cont.)</a:t>
            </a:r>
            <a:endParaRPr sz="3600"/>
          </a:p>
        </p:txBody>
      </p:sp>
      <p:sp>
        <p:nvSpPr>
          <p:cNvPr id="25" name="object 25"/>
          <p:cNvSpPr/>
          <p:nvPr/>
        </p:nvSpPr>
        <p:spPr>
          <a:xfrm>
            <a:off x="3657600" y="4885944"/>
            <a:ext cx="1676400" cy="996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983994" y="5284165"/>
            <a:ext cx="90296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  <a:hlinkClick r:id="rId3"/>
              </a:rPr>
              <a:t>Exam</a:t>
            </a:r>
            <a:r>
              <a:rPr sz="1800" spc="-10" dirty="0">
                <a:latin typeface="Times New Roman"/>
                <a:cs typeface="Times New Roman"/>
                <a:hlinkClick r:id="rId3"/>
              </a:rPr>
              <a:t>p</a:t>
            </a:r>
            <a:r>
              <a:rPr sz="1800" dirty="0">
                <a:latin typeface="Times New Roman"/>
                <a:cs typeface="Times New Roman"/>
                <a:hlinkClick r:id="rId3"/>
              </a:rPr>
              <a:t>l</a:t>
            </a:r>
            <a:r>
              <a:rPr sz="1800" spc="5" dirty="0">
                <a:latin typeface="Times New Roman"/>
                <a:cs typeface="Times New Roman"/>
                <a:hlinkClick r:id="rId3"/>
              </a:rPr>
              <a:t>e</a:t>
            </a:r>
            <a:r>
              <a:rPr sz="1800" dirty="0">
                <a:latin typeface="Times New Roman"/>
                <a:cs typeface="Times New Roman"/>
                <a:hlinkClick r:id="rId3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  <a:hlinkClick r:id="rId3"/>
              </a:rPr>
              <a:t>Urea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49637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3333FF"/>
                </a:solidFill>
                <a:latin typeface="Times New Roman"/>
                <a:cs typeface="Times New Roman"/>
              </a:rPr>
              <a:t>What is</a:t>
            </a:r>
            <a:r>
              <a:rPr sz="4000" b="1" spc="-2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3333FF"/>
                </a:solidFill>
                <a:latin typeface="Times New Roman"/>
                <a:cs typeface="Times New Roman"/>
              </a:rPr>
              <a:t>Biochemistry?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2864" y="1396746"/>
            <a:ext cx="8688705" cy="42056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6080" indent="-37338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000" spc="-5" dirty="0">
                <a:latin typeface="+mj-lt"/>
                <a:cs typeface="+mj-cs"/>
              </a:rPr>
              <a:t>Biochemistry is </a:t>
            </a:r>
            <a:r>
              <a:rPr sz="2000" dirty="0">
                <a:latin typeface="+mj-lt"/>
                <a:cs typeface="+mj-cs"/>
              </a:rPr>
              <a:t>the </a:t>
            </a:r>
            <a:r>
              <a:rPr sz="2000" spc="-5" dirty="0">
                <a:latin typeface="+mj-lt"/>
                <a:cs typeface="+mj-cs"/>
              </a:rPr>
              <a:t>chemistry of </a:t>
            </a:r>
            <a:r>
              <a:rPr sz="2000" dirty="0">
                <a:latin typeface="+mj-lt"/>
                <a:cs typeface="+mj-cs"/>
              </a:rPr>
              <a:t>the living</a:t>
            </a:r>
            <a:r>
              <a:rPr sz="2000" spc="-50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cell.</a:t>
            </a:r>
            <a:endParaRPr sz="2000">
              <a:latin typeface="+mj-lt"/>
              <a:cs typeface="+mj-cs"/>
            </a:endParaRPr>
          </a:p>
          <a:p>
            <a:pPr marL="818515" marR="537210" lvl="1" indent="-309880" algn="l" rtl="0">
              <a:lnSpc>
                <a:spcPts val="1939"/>
              </a:lnSpc>
              <a:spcBef>
                <a:spcPts val="50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It describes in </a:t>
            </a:r>
            <a:r>
              <a:rPr sz="2000" spc="-5" dirty="0">
                <a:latin typeface="+mj-lt"/>
                <a:cs typeface="+mj-cs"/>
              </a:rPr>
              <a:t>molecular terms </a:t>
            </a:r>
            <a:r>
              <a:rPr sz="2000" dirty="0">
                <a:latin typeface="+mj-lt"/>
                <a:cs typeface="+mj-cs"/>
              </a:rPr>
              <a:t>the structures, </a:t>
            </a:r>
            <a:r>
              <a:rPr sz="2000" spc="-5" dirty="0">
                <a:latin typeface="+mj-lt"/>
                <a:cs typeface="+mj-cs"/>
              </a:rPr>
              <a:t>mechanisms, </a:t>
            </a:r>
            <a:r>
              <a:rPr sz="2000" dirty="0">
                <a:latin typeface="+mj-lt"/>
                <a:cs typeface="+mj-cs"/>
              </a:rPr>
              <a:t>function</a:t>
            </a:r>
            <a:r>
              <a:rPr sz="2000" spc="-150" dirty="0">
                <a:latin typeface="+mj-lt"/>
                <a:cs typeface="+mj-cs"/>
              </a:rPr>
              <a:t> </a:t>
            </a:r>
            <a:r>
              <a:rPr sz="2000" dirty="0">
                <a:latin typeface="+mj-lt"/>
                <a:cs typeface="+mj-cs"/>
              </a:rPr>
              <a:t>and  </a:t>
            </a:r>
            <a:r>
              <a:rPr sz="2000" spc="-5" dirty="0">
                <a:latin typeface="+mj-lt"/>
                <a:cs typeface="+mj-cs"/>
              </a:rPr>
              <a:t>chemical </a:t>
            </a:r>
            <a:r>
              <a:rPr sz="2000" dirty="0">
                <a:latin typeface="+mj-lt"/>
                <a:cs typeface="+mj-cs"/>
              </a:rPr>
              <a:t>processes shared by </a:t>
            </a:r>
            <a:r>
              <a:rPr sz="2000" spc="-5" dirty="0">
                <a:latin typeface="+mj-lt"/>
                <a:cs typeface="+mj-cs"/>
              </a:rPr>
              <a:t>all living</a:t>
            </a:r>
            <a:r>
              <a:rPr sz="2000" spc="-100" dirty="0">
                <a:latin typeface="+mj-lt"/>
                <a:cs typeface="+mj-cs"/>
              </a:rPr>
              <a:t> </a:t>
            </a:r>
            <a:r>
              <a:rPr sz="2000" spc="-10" dirty="0">
                <a:latin typeface="+mj-lt"/>
                <a:cs typeface="+mj-cs"/>
              </a:rPr>
              <a:t>organisms.</a:t>
            </a:r>
            <a:endParaRPr sz="2000">
              <a:latin typeface="+mj-lt"/>
              <a:cs typeface="+mj-cs"/>
            </a:endParaRPr>
          </a:p>
          <a:p>
            <a:pPr marL="818515" marR="5080" lvl="1" indent="-309880" algn="l" rtl="0">
              <a:lnSpc>
                <a:spcPts val="1939"/>
              </a:lnSpc>
              <a:spcBef>
                <a:spcPts val="489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It provides fundamental understanding of the </a:t>
            </a:r>
            <a:r>
              <a:rPr sz="2000" spc="-5" dirty="0">
                <a:latin typeface="+mj-lt"/>
                <a:cs typeface="+mj-cs"/>
              </a:rPr>
              <a:t>molecular </a:t>
            </a:r>
            <a:r>
              <a:rPr sz="2000" dirty="0">
                <a:latin typeface="+mj-lt"/>
                <a:cs typeface="+mj-cs"/>
              </a:rPr>
              <a:t>basis for the</a:t>
            </a:r>
            <a:r>
              <a:rPr sz="2000" spc="-215" dirty="0">
                <a:latin typeface="+mj-lt"/>
                <a:cs typeface="+mj-cs"/>
              </a:rPr>
              <a:t> </a:t>
            </a:r>
            <a:r>
              <a:rPr sz="2000" dirty="0">
                <a:latin typeface="+mj-lt"/>
                <a:cs typeface="+mj-cs"/>
              </a:rPr>
              <a:t>function  of </a:t>
            </a:r>
            <a:r>
              <a:rPr sz="2000" spc="-5" dirty="0">
                <a:latin typeface="+mj-lt"/>
                <a:cs typeface="+mj-cs"/>
              </a:rPr>
              <a:t>living</a:t>
            </a:r>
            <a:r>
              <a:rPr sz="2000" spc="-50" dirty="0">
                <a:latin typeface="+mj-lt"/>
                <a:cs typeface="+mj-cs"/>
              </a:rPr>
              <a:t> </a:t>
            </a:r>
            <a:r>
              <a:rPr sz="2000" dirty="0">
                <a:latin typeface="+mj-lt"/>
                <a:cs typeface="+mj-cs"/>
              </a:rPr>
              <a:t>things.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49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It provides a broad understanding of the </a:t>
            </a:r>
            <a:r>
              <a:rPr sz="2000" spc="-5" dirty="0">
                <a:latin typeface="+mj-lt"/>
                <a:cs typeface="+mj-cs"/>
              </a:rPr>
              <a:t>molecular </a:t>
            </a:r>
            <a:r>
              <a:rPr sz="2000" dirty="0">
                <a:latin typeface="+mj-lt"/>
                <a:cs typeface="+mj-cs"/>
              </a:rPr>
              <a:t>basis of</a:t>
            </a:r>
            <a:r>
              <a:rPr sz="2000" spc="-210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life.</a:t>
            </a:r>
            <a:endParaRPr sz="2000">
              <a:latin typeface="+mj-lt"/>
              <a:cs typeface="+mj-cs"/>
            </a:endParaRPr>
          </a:p>
          <a:p>
            <a:pPr marL="386080" indent="-373380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8928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000" spc="-5" smtClean="0">
                <a:latin typeface="+mj-lt"/>
                <a:cs typeface="+mj-cs"/>
              </a:rPr>
              <a:t>Examples</a:t>
            </a:r>
            <a:r>
              <a:rPr sz="2000" spc="-5" dirty="0">
                <a:latin typeface="+mj-lt"/>
                <a:cs typeface="+mj-cs"/>
              </a:rPr>
              <a:t>: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5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The </a:t>
            </a:r>
            <a:r>
              <a:rPr sz="2000" spc="-5" dirty="0">
                <a:latin typeface="+mj-lt"/>
                <a:cs typeface="+mj-cs"/>
              </a:rPr>
              <a:t>chemical </a:t>
            </a:r>
            <a:r>
              <a:rPr sz="2000" dirty="0">
                <a:latin typeface="+mj-lt"/>
                <a:cs typeface="+mj-cs"/>
              </a:rPr>
              <a:t>structures of</a:t>
            </a:r>
            <a:r>
              <a:rPr sz="2000" spc="-85" dirty="0">
                <a:latin typeface="+mj-lt"/>
                <a:cs typeface="+mj-cs"/>
              </a:rPr>
              <a:t> </a:t>
            </a:r>
            <a:r>
              <a:rPr sz="2000" dirty="0">
                <a:latin typeface="+mj-lt"/>
                <a:cs typeface="+mj-cs"/>
              </a:rPr>
              <a:t>biomolecules.</a:t>
            </a:r>
            <a:endParaRPr sz="2000">
              <a:latin typeface="+mj-lt"/>
              <a:cs typeface="+mj-cs"/>
            </a:endParaRPr>
          </a:p>
          <a:p>
            <a:pPr marL="818515" marR="437515" lvl="1" indent="-309880" algn="l" rtl="0">
              <a:lnSpc>
                <a:spcPts val="1939"/>
              </a:lnSpc>
              <a:spcBef>
                <a:spcPts val="47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Interactions leading to </a:t>
            </a:r>
            <a:r>
              <a:rPr sz="2000" spc="-5" dirty="0">
                <a:latin typeface="+mj-lt"/>
                <a:cs typeface="+mj-cs"/>
              </a:rPr>
              <a:t>formation </a:t>
            </a:r>
            <a:r>
              <a:rPr sz="2000" dirty="0">
                <a:latin typeface="+mj-lt"/>
                <a:cs typeface="+mj-cs"/>
              </a:rPr>
              <a:t>of supermacro-molecules , </a:t>
            </a:r>
            <a:r>
              <a:rPr sz="2000" spc="-5" dirty="0">
                <a:latin typeface="+mj-lt"/>
                <a:cs typeface="+mj-cs"/>
              </a:rPr>
              <a:t>cells,</a:t>
            </a:r>
            <a:r>
              <a:rPr sz="2000" spc="-190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multi-  </a:t>
            </a:r>
            <a:r>
              <a:rPr sz="2000" dirty="0">
                <a:latin typeface="+mj-lt"/>
                <a:cs typeface="+mj-cs"/>
              </a:rPr>
              <a:t>cellular tissues, and</a:t>
            </a:r>
            <a:r>
              <a:rPr sz="2000" spc="-80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organisms.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40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spc="-5" dirty="0">
                <a:latin typeface="+mj-lt"/>
                <a:cs typeface="+mj-cs"/>
              </a:rPr>
              <a:t>Bioenergetics </a:t>
            </a:r>
            <a:r>
              <a:rPr sz="2000" dirty="0">
                <a:latin typeface="+mj-lt"/>
                <a:cs typeface="+mj-cs"/>
              </a:rPr>
              <a:t>of the reactions in the</a:t>
            </a:r>
            <a:r>
              <a:rPr sz="2000" spc="-135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cell.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dirty="0">
                <a:latin typeface="+mj-lt"/>
                <a:cs typeface="+mj-cs"/>
              </a:rPr>
              <a:t>Storage and </a:t>
            </a:r>
            <a:r>
              <a:rPr sz="2000" spc="-5" dirty="0">
                <a:latin typeface="+mj-lt"/>
                <a:cs typeface="+mj-cs"/>
              </a:rPr>
              <a:t>transmission </a:t>
            </a:r>
            <a:r>
              <a:rPr sz="2000" dirty="0">
                <a:latin typeface="+mj-lt"/>
                <a:cs typeface="+mj-cs"/>
              </a:rPr>
              <a:t>of</a:t>
            </a:r>
            <a:r>
              <a:rPr sz="2000" spc="-105" dirty="0">
                <a:latin typeface="+mj-lt"/>
                <a:cs typeface="+mj-cs"/>
              </a:rPr>
              <a:t> </a:t>
            </a:r>
            <a:r>
              <a:rPr sz="2000" dirty="0">
                <a:latin typeface="+mj-lt"/>
                <a:cs typeface="+mj-cs"/>
              </a:rPr>
              <a:t>information.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spc="-5" dirty="0">
                <a:latin typeface="+mj-lt"/>
                <a:cs typeface="+mj-cs"/>
              </a:rPr>
              <a:t>Chemical </a:t>
            </a:r>
            <a:r>
              <a:rPr sz="2000" dirty="0">
                <a:latin typeface="+mj-lt"/>
                <a:cs typeface="+mj-cs"/>
              </a:rPr>
              <a:t>changes during reproduction, aging, and death of</a:t>
            </a:r>
            <a:r>
              <a:rPr sz="2000" spc="-185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cells.</a:t>
            </a:r>
            <a:endParaRPr sz="2000">
              <a:latin typeface="+mj-lt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5000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000" spc="-5" dirty="0">
                <a:latin typeface="+mj-lt"/>
                <a:cs typeface="+mj-cs"/>
              </a:rPr>
              <a:t>Regulation </a:t>
            </a:r>
            <a:r>
              <a:rPr sz="2000" dirty="0">
                <a:latin typeface="+mj-lt"/>
                <a:cs typeface="+mj-cs"/>
              </a:rPr>
              <a:t>of </a:t>
            </a:r>
            <a:r>
              <a:rPr sz="2000" spc="-5" dirty="0">
                <a:latin typeface="+mj-lt"/>
                <a:cs typeface="+mj-cs"/>
              </a:rPr>
              <a:t>chemical </a:t>
            </a:r>
            <a:r>
              <a:rPr sz="2000" dirty="0">
                <a:latin typeface="+mj-lt"/>
                <a:cs typeface="+mj-cs"/>
              </a:rPr>
              <a:t>reactions inside </a:t>
            </a:r>
            <a:r>
              <a:rPr sz="2000" spc="-5" dirty="0">
                <a:latin typeface="+mj-lt"/>
                <a:cs typeface="+mj-cs"/>
              </a:rPr>
              <a:t>living</a:t>
            </a:r>
            <a:r>
              <a:rPr sz="2000" spc="-125" dirty="0">
                <a:latin typeface="+mj-lt"/>
                <a:cs typeface="+mj-cs"/>
              </a:rPr>
              <a:t> </a:t>
            </a:r>
            <a:r>
              <a:rPr sz="2000" spc="-5" dirty="0">
                <a:latin typeface="+mj-lt"/>
                <a:cs typeface="+mj-cs"/>
              </a:rPr>
              <a:t>cells.</a:t>
            </a:r>
            <a:endParaRPr sz="2000">
              <a:latin typeface="+mj-lt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2459" y="254888"/>
            <a:ext cx="745998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solidFill>
                  <a:srgbClr val="3333FF"/>
                </a:solidFill>
                <a:latin typeface="Times New Roman"/>
                <a:cs typeface="Times New Roman"/>
              </a:rPr>
              <a:t>Principal </a:t>
            </a:r>
            <a:r>
              <a:rPr b="1" spc="-20" dirty="0">
                <a:solidFill>
                  <a:srgbClr val="3333FF"/>
                </a:solidFill>
                <a:latin typeface="Times New Roman"/>
                <a:cs typeface="Times New Roman"/>
              </a:rPr>
              <a:t>Areas </a:t>
            </a:r>
            <a:r>
              <a:rPr b="1" spc="-5" dirty="0">
                <a:solidFill>
                  <a:srgbClr val="3333FF"/>
                </a:solidFill>
                <a:latin typeface="Times New Roman"/>
                <a:cs typeface="Times New Roman"/>
              </a:rPr>
              <a:t>of</a:t>
            </a:r>
            <a:r>
              <a:rPr b="1" spc="-22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b="1" spc="-5" dirty="0">
                <a:solidFill>
                  <a:srgbClr val="3333FF"/>
                </a:solidFill>
                <a:latin typeface="Times New Roman"/>
                <a:cs typeface="Times New Roman"/>
              </a:rPr>
              <a:t>Biochemistry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864" y="1321435"/>
            <a:ext cx="8134350" cy="487248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6080" indent="-373380" algn="l" rtl="0">
              <a:lnSpc>
                <a:spcPct val="100000"/>
              </a:lnSpc>
              <a:spcBef>
                <a:spcPts val="95"/>
              </a:spcBef>
              <a:buClr>
                <a:srgbClr val="3333CC"/>
              </a:buClr>
              <a:buSzPct val="59090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b="1" spc="-5" dirty="0">
                <a:latin typeface="Times New Roman"/>
                <a:cs typeface="+mj-cs"/>
              </a:rPr>
              <a:t>Structure-function</a:t>
            </a:r>
            <a:r>
              <a:rPr b="1" spc="35" dirty="0">
                <a:latin typeface="Times New Roman"/>
                <a:cs typeface="+mj-cs"/>
              </a:rPr>
              <a:t> </a:t>
            </a:r>
            <a:r>
              <a:rPr b="1" spc="-5" dirty="0">
                <a:latin typeface="Times New Roman"/>
                <a:cs typeface="+mj-cs"/>
              </a:rPr>
              <a:t>relationship: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ts val="1845"/>
              </a:lnSpc>
              <a:spcBef>
                <a:spcPts val="4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Structural Chemistry for proteins, carbohydrates, </a:t>
            </a:r>
            <a:r>
              <a:rPr dirty="0">
                <a:latin typeface="Times New Roman"/>
                <a:cs typeface="+mj-cs"/>
              </a:rPr>
              <a:t>DNA/RNA, </a:t>
            </a:r>
            <a:r>
              <a:rPr spc="-5" dirty="0">
                <a:latin typeface="Times New Roman"/>
                <a:cs typeface="+mj-cs"/>
              </a:rPr>
              <a:t>lipids, </a:t>
            </a:r>
            <a:r>
              <a:rPr dirty="0">
                <a:latin typeface="Times New Roman"/>
                <a:cs typeface="+mj-cs"/>
              </a:rPr>
              <a:t>and every</a:t>
            </a:r>
            <a:r>
              <a:rPr spc="30" dirty="0">
                <a:latin typeface="Times New Roman"/>
                <a:cs typeface="+mj-cs"/>
              </a:rPr>
              <a:t> </a:t>
            </a:r>
            <a:r>
              <a:rPr dirty="0">
                <a:latin typeface="Times New Roman"/>
                <a:cs typeface="+mj-cs"/>
              </a:rPr>
              <a:t>other</a:t>
            </a:r>
            <a:endParaRPr>
              <a:latin typeface="Times New Roman"/>
              <a:cs typeface="+mj-cs"/>
            </a:endParaRPr>
          </a:p>
          <a:p>
            <a:pPr marL="818515" algn="l" rtl="0">
              <a:lnSpc>
                <a:spcPts val="1845"/>
              </a:lnSpc>
            </a:pPr>
            <a:r>
              <a:rPr dirty="0">
                <a:latin typeface="Times New Roman"/>
                <a:cs typeface="+mj-cs"/>
              </a:rPr>
              <a:t>component </a:t>
            </a:r>
            <a:r>
              <a:rPr spc="-5" dirty="0">
                <a:latin typeface="Times New Roman"/>
                <a:cs typeface="+mj-cs"/>
              </a:rPr>
              <a:t>in </a:t>
            </a:r>
            <a:r>
              <a:rPr dirty="0">
                <a:latin typeface="Times New Roman"/>
                <a:cs typeface="+mj-cs"/>
              </a:rPr>
              <a:t>the</a:t>
            </a:r>
            <a:r>
              <a:rPr spc="-25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cell.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dirty="0">
                <a:latin typeface="Times New Roman"/>
                <a:cs typeface="+mj-cs"/>
              </a:rPr>
              <a:t>Functions of these</a:t>
            </a:r>
            <a:r>
              <a:rPr spc="-25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components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0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Relationship </a:t>
            </a:r>
            <a:r>
              <a:rPr dirty="0">
                <a:latin typeface="Times New Roman"/>
                <a:cs typeface="+mj-cs"/>
              </a:rPr>
              <a:t>between </a:t>
            </a:r>
            <a:r>
              <a:rPr spc="-5" dirty="0">
                <a:latin typeface="Times New Roman"/>
                <a:cs typeface="+mj-cs"/>
              </a:rPr>
              <a:t>structure </a:t>
            </a:r>
            <a:r>
              <a:rPr dirty="0">
                <a:latin typeface="Times New Roman"/>
                <a:cs typeface="+mj-cs"/>
              </a:rPr>
              <a:t>and</a:t>
            </a:r>
            <a:r>
              <a:rPr spc="-35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function.</a:t>
            </a:r>
            <a:endParaRPr>
              <a:latin typeface="Times New Roman"/>
              <a:cs typeface="+mj-cs"/>
            </a:endParaRPr>
          </a:p>
          <a:p>
            <a:pPr lvl="1" algn="l" rtl="0">
              <a:lnSpc>
                <a:spcPct val="100000"/>
              </a:lnSpc>
              <a:buClr>
                <a:srgbClr val="FF0000"/>
              </a:buClr>
              <a:buFont typeface="Wingdings"/>
              <a:buChar char=""/>
            </a:pPr>
            <a:endParaRPr>
              <a:latin typeface="Times New Roman"/>
              <a:cs typeface="+mj-cs"/>
            </a:endParaRPr>
          </a:p>
          <a:p>
            <a:pPr marL="386080" indent="-373380" algn="l" rtl="0">
              <a:lnSpc>
                <a:spcPct val="100000"/>
              </a:lnSpc>
              <a:spcBef>
                <a:spcPts val="5"/>
              </a:spcBef>
              <a:buClr>
                <a:srgbClr val="3333CC"/>
              </a:buClr>
              <a:buSzPct val="59090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b="1" spc="-5" dirty="0">
                <a:latin typeface="Times New Roman"/>
                <a:cs typeface="+mj-cs"/>
              </a:rPr>
              <a:t>Metabolism</a:t>
            </a:r>
            <a:r>
              <a:rPr spc="-5" dirty="0">
                <a:latin typeface="Times New Roman"/>
                <a:cs typeface="+mj-cs"/>
              </a:rPr>
              <a:t>: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40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Catabolism: </a:t>
            </a:r>
            <a:r>
              <a:rPr dirty="0">
                <a:latin typeface="Times New Roman"/>
                <a:cs typeface="+mj-cs"/>
              </a:rPr>
              <a:t>Pathways of </a:t>
            </a:r>
            <a:r>
              <a:rPr spc="-5" dirty="0">
                <a:latin typeface="Times New Roman"/>
                <a:cs typeface="+mj-cs"/>
              </a:rPr>
              <a:t>chemical reactions leading to </a:t>
            </a:r>
            <a:r>
              <a:rPr dirty="0">
                <a:latin typeface="Times New Roman"/>
                <a:cs typeface="+mj-cs"/>
              </a:rPr>
              <a:t>the breakdown of</a:t>
            </a:r>
            <a:r>
              <a:rPr spc="40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molecules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1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Anabolism: </a:t>
            </a:r>
            <a:r>
              <a:rPr dirty="0">
                <a:latin typeface="Times New Roman"/>
                <a:cs typeface="+mj-cs"/>
              </a:rPr>
              <a:t>pathways of </a:t>
            </a:r>
            <a:r>
              <a:rPr spc="-5" dirty="0">
                <a:latin typeface="Times New Roman"/>
                <a:cs typeface="+mj-cs"/>
              </a:rPr>
              <a:t>chemical reactions leading to synthesis </a:t>
            </a:r>
            <a:r>
              <a:rPr dirty="0">
                <a:latin typeface="Times New Roman"/>
                <a:cs typeface="+mj-cs"/>
              </a:rPr>
              <a:t>of</a:t>
            </a:r>
            <a:r>
              <a:rPr spc="20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molecules.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Bioenergetics </a:t>
            </a:r>
            <a:r>
              <a:rPr dirty="0">
                <a:latin typeface="Times New Roman"/>
                <a:cs typeface="+mj-cs"/>
              </a:rPr>
              <a:t>of </a:t>
            </a:r>
            <a:r>
              <a:rPr spc="-5" dirty="0">
                <a:latin typeface="Times New Roman"/>
                <a:cs typeface="+mj-cs"/>
              </a:rPr>
              <a:t>reaction </a:t>
            </a:r>
            <a:r>
              <a:rPr dirty="0">
                <a:latin typeface="Times New Roman"/>
                <a:cs typeface="+mj-cs"/>
              </a:rPr>
              <a:t>as </a:t>
            </a:r>
            <a:r>
              <a:rPr spc="-5" dirty="0">
                <a:latin typeface="Times New Roman"/>
                <a:cs typeface="+mj-cs"/>
              </a:rPr>
              <a:t>well </a:t>
            </a:r>
            <a:r>
              <a:rPr dirty="0">
                <a:latin typeface="Times New Roman"/>
                <a:cs typeface="+mj-cs"/>
              </a:rPr>
              <a:t>as management of </a:t>
            </a:r>
            <a:r>
              <a:rPr spc="-5" dirty="0">
                <a:latin typeface="Times New Roman"/>
                <a:cs typeface="+mj-cs"/>
              </a:rPr>
              <a:t>cellular</a:t>
            </a:r>
            <a:r>
              <a:rPr spc="-80" dirty="0">
                <a:latin typeface="Times New Roman"/>
                <a:cs typeface="+mj-cs"/>
              </a:rPr>
              <a:t> </a:t>
            </a:r>
            <a:r>
              <a:rPr spc="-20" dirty="0">
                <a:latin typeface="Times New Roman"/>
                <a:cs typeface="+mj-cs"/>
              </a:rPr>
              <a:t>Energy.</a:t>
            </a:r>
            <a:endParaRPr>
              <a:latin typeface="Times New Roman"/>
              <a:cs typeface="+mj-cs"/>
            </a:endParaRPr>
          </a:p>
          <a:p>
            <a:pPr lvl="1" algn="l" rtl="0">
              <a:lnSpc>
                <a:spcPct val="100000"/>
              </a:lnSpc>
              <a:spcBef>
                <a:spcPts val="55"/>
              </a:spcBef>
              <a:buClr>
                <a:srgbClr val="FF0000"/>
              </a:buClr>
              <a:buFont typeface="Wingdings"/>
              <a:buChar char=""/>
            </a:pPr>
            <a:endParaRPr>
              <a:latin typeface="Times New Roman"/>
              <a:cs typeface="+mj-cs"/>
            </a:endParaRPr>
          </a:p>
          <a:p>
            <a:pPr marL="386080" indent="-373380" algn="l" rtl="0">
              <a:lnSpc>
                <a:spcPct val="100000"/>
              </a:lnSpc>
              <a:buClr>
                <a:srgbClr val="3333CC"/>
              </a:buClr>
              <a:buSzPct val="59090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b="1" spc="-5" dirty="0">
                <a:latin typeface="Times New Roman"/>
                <a:cs typeface="+mj-cs"/>
              </a:rPr>
              <a:t>Cellular</a:t>
            </a:r>
            <a:r>
              <a:rPr b="1" spc="-50" dirty="0">
                <a:latin typeface="Times New Roman"/>
                <a:cs typeface="+mj-cs"/>
              </a:rPr>
              <a:t> </a:t>
            </a:r>
            <a:r>
              <a:rPr b="1" spc="-5" dirty="0">
                <a:latin typeface="Times New Roman"/>
                <a:cs typeface="+mj-cs"/>
              </a:rPr>
              <a:t>communication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4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dirty="0">
                <a:latin typeface="Times New Roman"/>
                <a:cs typeface="+mj-cs"/>
              </a:rPr>
              <a:t>Storage, </a:t>
            </a:r>
            <a:r>
              <a:rPr spc="-5" dirty="0">
                <a:latin typeface="Times New Roman"/>
                <a:cs typeface="+mj-cs"/>
              </a:rPr>
              <a:t>transmission, </a:t>
            </a:r>
            <a:r>
              <a:rPr dirty="0">
                <a:latin typeface="Times New Roman"/>
                <a:cs typeface="+mj-cs"/>
              </a:rPr>
              <a:t>and </a:t>
            </a:r>
            <a:r>
              <a:rPr spc="-5" dirty="0">
                <a:latin typeface="Times New Roman"/>
                <a:cs typeface="+mj-cs"/>
              </a:rPr>
              <a:t>expression </a:t>
            </a:r>
            <a:r>
              <a:rPr dirty="0">
                <a:latin typeface="Times New Roman"/>
                <a:cs typeface="+mj-cs"/>
              </a:rPr>
              <a:t>of </a:t>
            </a:r>
            <a:r>
              <a:rPr spc="-5" dirty="0">
                <a:latin typeface="Times New Roman"/>
                <a:cs typeface="+mj-cs"/>
              </a:rPr>
              <a:t>genetic</a:t>
            </a:r>
            <a:r>
              <a:rPr spc="-35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information</a:t>
            </a:r>
            <a:endParaRPr>
              <a:latin typeface="Times New Roman"/>
              <a:cs typeface="+mj-cs"/>
            </a:endParaRPr>
          </a:p>
          <a:p>
            <a:pPr marL="1304925" lvl="2" indent="-300990" algn="l" rtl="0">
              <a:lnSpc>
                <a:spcPct val="100000"/>
              </a:lnSpc>
              <a:spcBef>
                <a:spcPts val="15"/>
              </a:spcBef>
              <a:buClr>
                <a:srgbClr val="3333CC"/>
              </a:buClr>
              <a:buSzPct val="50000"/>
              <a:buFont typeface="Wingdings"/>
              <a:buChar char=""/>
              <a:tabLst>
                <a:tab pos="1304925" algn="l"/>
                <a:tab pos="1305560" algn="l"/>
              </a:tabLst>
            </a:pPr>
            <a:r>
              <a:rPr spc="-5" dirty="0">
                <a:latin typeface="Times New Roman"/>
                <a:cs typeface="+mj-cs"/>
              </a:rPr>
              <a:t>DNA replication and protein</a:t>
            </a:r>
            <a:r>
              <a:rPr spc="-20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synthesis.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0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pc="-5" dirty="0">
                <a:latin typeface="Times New Roman"/>
                <a:cs typeface="+mj-cs"/>
              </a:rPr>
              <a:t>Cell-cell communication </a:t>
            </a:r>
            <a:r>
              <a:rPr dirty="0">
                <a:latin typeface="Times New Roman"/>
                <a:cs typeface="+mj-cs"/>
              </a:rPr>
              <a:t>&amp; </a:t>
            </a:r>
            <a:r>
              <a:rPr spc="-5" dirty="0">
                <a:latin typeface="Times New Roman"/>
                <a:cs typeface="+mj-cs"/>
              </a:rPr>
              <a:t>interaction</a:t>
            </a:r>
            <a:endParaRPr>
              <a:latin typeface="Times New Roman"/>
              <a:cs typeface="+mj-cs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25"/>
              </a:spcBef>
              <a:buClr>
                <a:srgbClr val="FF0000"/>
              </a:buClr>
              <a:buSzPct val="5294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dirty="0">
                <a:latin typeface="Times New Roman"/>
                <a:cs typeface="+mj-cs"/>
              </a:rPr>
              <a:t>Signal</a:t>
            </a:r>
            <a:r>
              <a:rPr spc="-15" dirty="0">
                <a:latin typeface="Times New Roman"/>
                <a:cs typeface="+mj-cs"/>
              </a:rPr>
              <a:t> </a:t>
            </a:r>
            <a:r>
              <a:rPr spc="-5" dirty="0">
                <a:latin typeface="Times New Roman"/>
                <a:cs typeface="+mj-cs"/>
              </a:rPr>
              <a:t>transduction</a:t>
            </a:r>
            <a:endParaRPr>
              <a:latin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6505" y="245491"/>
            <a:ext cx="263906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3333FF"/>
                </a:solidFill>
              </a:rPr>
              <a:t>Cell</a:t>
            </a:r>
            <a:r>
              <a:rPr spc="-135" dirty="0">
                <a:solidFill>
                  <a:srgbClr val="3333FF"/>
                </a:solidFill>
              </a:rPr>
              <a:t> </a:t>
            </a:r>
            <a:r>
              <a:rPr spc="-5" dirty="0">
                <a:solidFill>
                  <a:srgbClr val="3333FF"/>
                </a:solidFill>
              </a:rPr>
              <a:t>Theory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9064" y="1144650"/>
            <a:ext cx="8355330" cy="39595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85445" marR="508000" indent="-373380" algn="l" rtl="0">
              <a:lnSpc>
                <a:spcPts val="2690"/>
              </a:lnSpc>
              <a:spcBef>
                <a:spcPts val="740"/>
              </a:spcBef>
              <a:tabLst>
                <a:tab pos="1495425" algn="l"/>
              </a:tabLst>
            </a:pPr>
            <a:r>
              <a:rPr sz="2800" spc="-5" dirty="0">
                <a:latin typeface="Times New Roman"/>
                <a:cs typeface="Times New Roman"/>
              </a:rPr>
              <a:t>	The </a:t>
            </a:r>
            <a:r>
              <a:rPr sz="2800" spc="-10" dirty="0">
                <a:latin typeface="Times New Roman"/>
                <a:cs typeface="Times New Roman"/>
              </a:rPr>
              <a:t>main </a:t>
            </a:r>
            <a:r>
              <a:rPr sz="2800" spc="-5" dirty="0">
                <a:latin typeface="Times New Roman"/>
                <a:cs typeface="Times New Roman"/>
              </a:rPr>
              <a:t>parts of the cell theory today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are:</a:t>
            </a:r>
            <a:endParaRPr sz="2800">
              <a:latin typeface="Times New Roman"/>
              <a:cs typeface="Times New Roman"/>
            </a:endParaRPr>
          </a:p>
          <a:p>
            <a:pPr marL="818515" indent="-309880" algn="l" rtl="0">
              <a:lnSpc>
                <a:spcPct val="100000"/>
              </a:lnSpc>
              <a:spcBef>
                <a:spcPts val="45"/>
              </a:spcBef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spc="-5" dirty="0">
                <a:latin typeface="Times New Roman"/>
                <a:cs typeface="Times New Roman"/>
              </a:rPr>
              <a:t>Cell </a:t>
            </a:r>
            <a:r>
              <a:rPr sz="2300" dirty="0">
                <a:latin typeface="Times New Roman"/>
                <a:cs typeface="Times New Roman"/>
              </a:rPr>
              <a:t>is the </a:t>
            </a:r>
            <a:r>
              <a:rPr sz="2300" spc="-5" dirty="0">
                <a:solidFill>
                  <a:srgbClr val="FF0000"/>
                </a:solidFill>
                <a:latin typeface="Times New Roman"/>
                <a:cs typeface="Times New Roman"/>
              </a:rPr>
              <a:t>smallest </a:t>
            </a:r>
            <a:r>
              <a:rPr sz="2300" dirty="0">
                <a:solidFill>
                  <a:srgbClr val="FF0000"/>
                </a:solidFill>
                <a:latin typeface="Times New Roman"/>
                <a:cs typeface="Times New Roman"/>
              </a:rPr>
              <a:t>unit </a:t>
            </a:r>
            <a:r>
              <a:rPr sz="2300" dirty="0">
                <a:latin typeface="Times New Roman"/>
                <a:cs typeface="Times New Roman"/>
              </a:rPr>
              <a:t>of </a:t>
            </a:r>
            <a:r>
              <a:rPr sz="2300" spc="-5" dirty="0">
                <a:latin typeface="Times New Roman"/>
                <a:cs typeface="Times New Roman"/>
              </a:rPr>
              <a:t>living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spc="-25" dirty="0">
                <a:latin typeface="Times New Roman"/>
                <a:cs typeface="Times New Roman"/>
              </a:rPr>
              <a:t>matter.</a:t>
            </a:r>
            <a:endParaRPr sz="2300">
              <a:latin typeface="Times New Roman"/>
              <a:cs typeface="Times New Roman"/>
            </a:endParaRPr>
          </a:p>
          <a:p>
            <a:pPr marL="1254125" marR="5080" lvl="1" indent="-250190" algn="l" rtl="0">
              <a:lnSpc>
                <a:spcPct val="80000"/>
              </a:lnSpc>
              <a:spcBef>
                <a:spcPts val="490"/>
              </a:spcBef>
              <a:buClr>
                <a:srgbClr val="3333CC"/>
              </a:buClr>
              <a:buSzPct val="50000"/>
              <a:buFont typeface="Wingdings"/>
              <a:buChar char=""/>
              <a:tabLst>
                <a:tab pos="1254125" algn="l"/>
                <a:tab pos="1254760" algn="l"/>
              </a:tabLst>
            </a:pPr>
            <a:r>
              <a:rPr sz="2000" spc="-5" dirty="0">
                <a:latin typeface="Times New Roman"/>
                <a:cs typeface="Times New Roman"/>
              </a:rPr>
              <a:t>Don’t </a:t>
            </a:r>
            <a:r>
              <a:rPr sz="2000" dirty="0">
                <a:latin typeface="Times New Roman"/>
                <a:cs typeface="Times New Roman"/>
              </a:rPr>
              <a:t>confuse this </a:t>
            </a:r>
            <a:r>
              <a:rPr sz="2000" spc="-5" dirty="0">
                <a:latin typeface="Times New Roman"/>
                <a:cs typeface="Times New Roman"/>
              </a:rPr>
              <a:t>with </a:t>
            </a:r>
            <a:r>
              <a:rPr sz="2000" dirty="0">
                <a:latin typeface="Times New Roman"/>
                <a:cs typeface="Times New Roman"/>
              </a:rPr>
              <a:t>electrons, protons, </a:t>
            </a:r>
            <a:r>
              <a:rPr sz="2000" spc="-5" dirty="0">
                <a:latin typeface="Times New Roman"/>
                <a:cs typeface="Times New Roman"/>
              </a:rPr>
              <a:t>atoms, </a:t>
            </a:r>
            <a:r>
              <a:rPr sz="2000" dirty="0">
                <a:latin typeface="Times New Roman"/>
                <a:cs typeface="Times New Roman"/>
              </a:rPr>
              <a:t>proteins, DNA,</a:t>
            </a:r>
            <a:r>
              <a:rPr sz="2000" spc="-2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  </a:t>
            </a:r>
            <a:r>
              <a:rPr sz="2000" dirty="0">
                <a:latin typeface="Times New Roman"/>
                <a:cs typeface="Times New Roman"/>
              </a:rPr>
              <a:t>These are lifeless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molecules</a:t>
            </a:r>
            <a:endParaRPr sz="2000">
              <a:latin typeface="Times New Roman"/>
              <a:cs typeface="Times New Roman"/>
            </a:endParaRPr>
          </a:p>
          <a:p>
            <a:pPr marL="818515" indent="-309880" algn="l" rtl="0">
              <a:lnSpc>
                <a:spcPts val="2475"/>
              </a:lnSpc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spc="-5" dirty="0">
                <a:latin typeface="Times New Roman"/>
                <a:cs typeface="Times New Roman"/>
              </a:rPr>
              <a:t>Cell </a:t>
            </a:r>
            <a:r>
              <a:rPr sz="2300" dirty="0">
                <a:latin typeface="Times New Roman"/>
                <a:cs typeface="Times New Roman"/>
              </a:rPr>
              <a:t>is the </a:t>
            </a:r>
            <a:r>
              <a:rPr sz="2300" spc="-5" dirty="0">
                <a:solidFill>
                  <a:srgbClr val="FF0000"/>
                </a:solidFill>
                <a:latin typeface="Times New Roman"/>
                <a:cs typeface="Times New Roman"/>
              </a:rPr>
              <a:t>structural </a:t>
            </a:r>
            <a:r>
              <a:rPr sz="2300" spc="5" dirty="0">
                <a:latin typeface="Times New Roman"/>
                <a:cs typeface="Times New Roman"/>
              </a:rPr>
              <a:t>&amp; </a:t>
            </a:r>
            <a:r>
              <a:rPr sz="2300" dirty="0">
                <a:solidFill>
                  <a:srgbClr val="0052F9"/>
                </a:solidFill>
                <a:latin typeface="Times New Roman"/>
                <a:cs typeface="Times New Roman"/>
              </a:rPr>
              <a:t>functional </a:t>
            </a:r>
            <a:r>
              <a:rPr sz="2300" dirty="0">
                <a:latin typeface="Times New Roman"/>
                <a:cs typeface="Times New Roman"/>
              </a:rPr>
              <a:t>unit </a:t>
            </a:r>
            <a:r>
              <a:rPr sz="2300" spc="-5" dirty="0">
                <a:latin typeface="Times New Roman"/>
                <a:cs typeface="Times New Roman"/>
              </a:rPr>
              <a:t>of all organs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and/or</a:t>
            </a:r>
            <a:endParaRPr sz="2300">
              <a:latin typeface="Times New Roman"/>
              <a:cs typeface="Times New Roman"/>
            </a:endParaRPr>
          </a:p>
          <a:p>
            <a:pPr marL="818515" algn="l" rtl="0">
              <a:lnSpc>
                <a:spcPts val="2485"/>
              </a:lnSpc>
            </a:pPr>
            <a:r>
              <a:rPr sz="2300" spc="-5" dirty="0">
                <a:latin typeface="Times New Roman"/>
                <a:cs typeface="Times New Roman"/>
              </a:rPr>
              <a:t>organisms.</a:t>
            </a:r>
            <a:endParaRPr sz="2300">
              <a:latin typeface="Times New Roman"/>
              <a:cs typeface="Times New Roman"/>
            </a:endParaRPr>
          </a:p>
          <a:p>
            <a:pPr marL="818515" indent="-309880" algn="l" rtl="0">
              <a:lnSpc>
                <a:spcPct val="100000"/>
              </a:lnSpc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dirty="0">
                <a:latin typeface="Times New Roman"/>
                <a:cs typeface="Times New Roman"/>
              </a:rPr>
              <a:t>All </a:t>
            </a:r>
            <a:r>
              <a:rPr sz="2300" spc="-10" dirty="0">
                <a:latin typeface="Times New Roman"/>
                <a:cs typeface="Times New Roman"/>
              </a:rPr>
              <a:t>organisms </a:t>
            </a:r>
            <a:r>
              <a:rPr sz="2300" dirty="0">
                <a:latin typeface="Times New Roman"/>
                <a:cs typeface="Times New Roman"/>
              </a:rPr>
              <a:t>are </a:t>
            </a:r>
            <a:r>
              <a:rPr sz="2300" spc="-5" dirty="0">
                <a:latin typeface="Times New Roman"/>
                <a:cs typeface="Times New Roman"/>
              </a:rPr>
              <a:t>composed </a:t>
            </a:r>
            <a:r>
              <a:rPr sz="2300" dirty="0">
                <a:latin typeface="Times New Roman"/>
                <a:cs typeface="Times New Roman"/>
              </a:rPr>
              <a:t>of </a:t>
            </a:r>
            <a:r>
              <a:rPr sz="2300" dirty="0">
                <a:solidFill>
                  <a:srgbClr val="0052F9"/>
                </a:solidFill>
                <a:latin typeface="Times New Roman"/>
                <a:cs typeface="Times New Roman"/>
              </a:rPr>
              <a:t>one </a:t>
            </a:r>
            <a:r>
              <a:rPr sz="2300" dirty="0">
                <a:latin typeface="Times New Roman"/>
                <a:cs typeface="Times New Roman"/>
              </a:rPr>
              <a:t>or </a:t>
            </a:r>
            <a:r>
              <a:rPr sz="2300" spc="-5" dirty="0">
                <a:solidFill>
                  <a:srgbClr val="FF0000"/>
                </a:solidFill>
                <a:latin typeface="Times New Roman"/>
                <a:cs typeface="Times New Roman"/>
              </a:rPr>
              <a:t>more </a:t>
            </a:r>
            <a:r>
              <a:rPr sz="2300" dirty="0">
                <a:latin typeface="Times New Roman"/>
                <a:cs typeface="Times New Roman"/>
              </a:rPr>
              <a:t>types of</a:t>
            </a:r>
            <a:r>
              <a:rPr sz="2300" spc="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cells.</a:t>
            </a:r>
            <a:endParaRPr sz="2300">
              <a:latin typeface="Times New Roman"/>
              <a:cs typeface="Times New Roman"/>
            </a:endParaRPr>
          </a:p>
          <a:p>
            <a:pPr marL="818515" indent="-309880" algn="l" rtl="0">
              <a:lnSpc>
                <a:spcPct val="100000"/>
              </a:lnSpc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dirty="0">
                <a:latin typeface="Times New Roman"/>
                <a:cs typeface="Times New Roman"/>
              </a:rPr>
              <a:t>All </a:t>
            </a:r>
            <a:r>
              <a:rPr sz="2300" spc="-5" dirty="0">
                <a:latin typeface="Times New Roman"/>
                <a:cs typeface="Times New Roman"/>
              </a:rPr>
              <a:t>cells come </a:t>
            </a:r>
            <a:r>
              <a:rPr sz="2300" dirty="0">
                <a:latin typeface="Times New Roman"/>
                <a:cs typeface="Times New Roman"/>
              </a:rPr>
              <a:t>from </a:t>
            </a:r>
            <a:r>
              <a:rPr sz="2300" dirty="0">
                <a:solidFill>
                  <a:srgbClr val="FF0000"/>
                </a:solidFill>
                <a:latin typeface="Times New Roman"/>
                <a:cs typeface="Times New Roman"/>
              </a:rPr>
              <a:t>pre-existing </a:t>
            </a:r>
            <a:r>
              <a:rPr sz="2300" spc="-5" dirty="0">
                <a:latin typeface="Times New Roman"/>
                <a:cs typeface="Times New Roman"/>
              </a:rPr>
              <a:t>cells </a:t>
            </a:r>
            <a:r>
              <a:rPr sz="2300" dirty="0">
                <a:latin typeface="Times New Roman"/>
                <a:cs typeface="Times New Roman"/>
              </a:rPr>
              <a:t>by division.</a:t>
            </a:r>
            <a:endParaRPr sz="2300">
              <a:latin typeface="Times New Roman"/>
              <a:cs typeface="Times New Roman"/>
            </a:endParaRPr>
          </a:p>
          <a:p>
            <a:pPr marL="818515" marR="127635" indent="-309880" algn="l" rtl="0">
              <a:lnSpc>
                <a:spcPct val="80000"/>
              </a:lnSpc>
              <a:spcBef>
                <a:spcPts val="545"/>
              </a:spcBef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spc="-5" smtClean="0">
                <a:latin typeface="Times New Roman"/>
                <a:cs typeface="Times New Roman"/>
              </a:rPr>
              <a:t>Cells </a:t>
            </a:r>
            <a:r>
              <a:rPr sz="2300" spc="-5" dirty="0">
                <a:latin typeface="Times New Roman"/>
                <a:cs typeface="Times New Roman"/>
              </a:rPr>
              <a:t>contains </a:t>
            </a:r>
            <a:r>
              <a:rPr sz="2300" dirty="0">
                <a:latin typeface="Times New Roman"/>
                <a:cs typeface="Times New Roman"/>
              </a:rPr>
              <a:t>hereditary </a:t>
            </a:r>
            <a:r>
              <a:rPr sz="2300" spc="-5" dirty="0">
                <a:latin typeface="Times New Roman"/>
                <a:cs typeface="Times New Roman"/>
              </a:rPr>
              <a:t>information which </a:t>
            </a:r>
            <a:r>
              <a:rPr sz="2300" dirty="0">
                <a:latin typeface="Times New Roman"/>
                <a:cs typeface="Times New Roman"/>
              </a:rPr>
              <a:t>is passed from </a:t>
            </a:r>
            <a:r>
              <a:rPr sz="2300" spc="-5" dirty="0">
                <a:latin typeface="Times New Roman"/>
                <a:cs typeface="Times New Roman"/>
              </a:rPr>
              <a:t>cell  </a:t>
            </a:r>
            <a:r>
              <a:rPr sz="2300" dirty="0">
                <a:latin typeface="Times New Roman"/>
                <a:cs typeface="Times New Roman"/>
              </a:rPr>
              <a:t>to </a:t>
            </a:r>
            <a:r>
              <a:rPr sz="2300" spc="-5" dirty="0">
                <a:latin typeface="Times New Roman"/>
                <a:cs typeface="Times New Roman"/>
              </a:rPr>
              <a:t>cell </a:t>
            </a:r>
            <a:r>
              <a:rPr sz="2300" dirty="0">
                <a:latin typeface="Times New Roman"/>
                <a:cs typeface="Times New Roman"/>
              </a:rPr>
              <a:t>during </a:t>
            </a:r>
            <a:r>
              <a:rPr sz="2300" spc="-5" dirty="0">
                <a:latin typeface="Times New Roman"/>
                <a:cs typeface="Times New Roman"/>
              </a:rPr>
              <a:t>cell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division.</a:t>
            </a:r>
            <a:endParaRPr sz="2300">
              <a:latin typeface="Times New Roman"/>
              <a:cs typeface="Times New Roman"/>
            </a:endParaRPr>
          </a:p>
          <a:p>
            <a:pPr marL="818515" marR="542925" indent="-309880" algn="l" rtl="0">
              <a:lnSpc>
                <a:spcPts val="2210"/>
              </a:lnSpc>
              <a:spcBef>
                <a:spcPts val="535"/>
              </a:spcBef>
              <a:buClr>
                <a:srgbClr val="FF0000"/>
              </a:buClr>
              <a:buSzPct val="54347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300" dirty="0">
                <a:latin typeface="Times New Roman"/>
                <a:cs typeface="Times New Roman"/>
              </a:rPr>
              <a:t>All </a:t>
            </a:r>
            <a:r>
              <a:rPr sz="2300" spc="-10" dirty="0">
                <a:latin typeface="Times New Roman"/>
                <a:cs typeface="Times New Roman"/>
              </a:rPr>
              <a:t>energy </a:t>
            </a:r>
            <a:r>
              <a:rPr sz="2300" dirty="0">
                <a:latin typeface="Times New Roman"/>
                <a:cs typeface="Times New Roman"/>
              </a:rPr>
              <a:t>flow </a:t>
            </a:r>
            <a:r>
              <a:rPr sz="2300" spc="-5" dirty="0">
                <a:latin typeface="Times New Roman"/>
                <a:cs typeface="Times New Roman"/>
              </a:rPr>
              <a:t>(metabolism </a:t>
            </a:r>
            <a:r>
              <a:rPr sz="2300" dirty="0">
                <a:latin typeface="Times New Roman"/>
                <a:cs typeface="Times New Roman"/>
              </a:rPr>
              <a:t>&amp; </a:t>
            </a:r>
            <a:r>
              <a:rPr sz="2300" spc="-5" dirty="0">
                <a:latin typeface="Times New Roman"/>
                <a:cs typeface="Times New Roman"/>
              </a:rPr>
              <a:t>biochemistry) </a:t>
            </a:r>
            <a:r>
              <a:rPr sz="2300" dirty="0">
                <a:latin typeface="Times New Roman"/>
                <a:cs typeface="Times New Roman"/>
              </a:rPr>
              <a:t>of </a:t>
            </a:r>
            <a:r>
              <a:rPr sz="2300" spc="-5" dirty="0">
                <a:latin typeface="Times New Roman"/>
                <a:cs typeface="Times New Roman"/>
              </a:rPr>
              <a:t>life </a:t>
            </a:r>
            <a:r>
              <a:rPr sz="2300" dirty="0">
                <a:latin typeface="Times New Roman"/>
                <a:cs typeface="Times New Roman"/>
              </a:rPr>
              <a:t>occurs  </a:t>
            </a:r>
            <a:r>
              <a:rPr sz="2300" spc="-5" dirty="0">
                <a:latin typeface="Times New Roman"/>
                <a:cs typeface="Times New Roman"/>
              </a:rPr>
              <a:t>within</a:t>
            </a:r>
            <a:r>
              <a:rPr sz="2300" spc="-20" dirty="0">
                <a:latin typeface="Times New Roman"/>
                <a:cs typeface="Times New Roman"/>
              </a:rPr>
              <a:t> </a:t>
            </a:r>
            <a:r>
              <a:rPr sz="2300" spc="-5" dirty="0">
                <a:latin typeface="Times New Roman"/>
                <a:cs typeface="Times New Roman"/>
              </a:rPr>
              <a:t>cells.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0864" y="245491"/>
            <a:ext cx="291592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>
                <a:solidFill>
                  <a:srgbClr val="3333FF"/>
                </a:solidFill>
              </a:rPr>
              <a:t>Typical</a:t>
            </a:r>
            <a:r>
              <a:rPr spc="-50" dirty="0">
                <a:solidFill>
                  <a:srgbClr val="3333FF"/>
                </a:solidFill>
              </a:rPr>
              <a:t> </a:t>
            </a:r>
            <a:r>
              <a:rPr spc="-5" dirty="0">
                <a:solidFill>
                  <a:srgbClr val="3333FF"/>
                </a:solidFill>
              </a:rPr>
              <a:t>Cells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664" y="1042542"/>
            <a:ext cx="8947150" cy="48070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86080" marR="233679" indent="-373380" algn="l" rtl="0">
              <a:lnSpc>
                <a:spcPts val="2590"/>
              </a:lnSpc>
              <a:spcBef>
                <a:spcPts val="425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dirty="0">
                <a:latin typeface="Times New Roman"/>
                <a:cs typeface="Times New Roman"/>
              </a:rPr>
              <a:t>Cells from </a:t>
            </a:r>
            <a:r>
              <a:rPr sz="2400" spc="-10" dirty="0">
                <a:latin typeface="Times New Roman"/>
                <a:cs typeface="Times New Roman"/>
              </a:rPr>
              <a:t>different organisms </a:t>
            </a:r>
            <a:r>
              <a:rPr sz="2400" dirty="0">
                <a:latin typeface="Times New Roman"/>
                <a:cs typeface="Times New Roman"/>
              </a:rPr>
              <a:t>have </a:t>
            </a:r>
            <a:r>
              <a:rPr sz="2400" spc="-10" dirty="0">
                <a:latin typeface="Times New Roman"/>
                <a:cs typeface="Times New Roman"/>
              </a:rPr>
              <a:t>different </a:t>
            </a:r>
            <a:r>
              <a:rPr sz="2400" spc="-5" dirty="0">
                <a:latin typeface="Times New Roman"/>
                <a:cs typeface="Times New Roman"/>
              </a:rPr>
              <a:t>shapes, </a:t>
            </a:r>
            <a:r>
              <a:rPr sz="2400" dirty="0">
                <a:latin typeface="Times New Roman"/>
                <a:cs typeface="Times New Roman"/>
              </a:rPr>
              <a:t>structures, and  sizes.</a:t>
            </a:r>
            <a:endParaRPr sz="2400">
              <a:latin typeface="Times New Roman"/>
              <a:cs typeface="Times New Roman"/>
            </a:endParaRPr>
          </a:p>
          <a:p>
            <a:pPr marL="386080" indent="-373380" algn="l" rtl="0">
              <a:lnSpc>
                <a:spcPct val="100000"/>
              </a:lnSpc>
              <a:spcBef>
                <a:spcPts val="254"/>
              </a:spcBef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spc="-5" dirty="0">
                <a:latin typeface="Times New Roman"/>
                <a:cs typeface="Times New Roman"/>
              </a:rPr>
              <a:t>All </a:t>
            </a:r>
            <a:r>
              <a:rPr sz="2400" dirty="0">
                <a:latin typeface="Times New Roman"/>
                <a:cs typeface="Times New Roman"/>
              </a:rPr>
              <a:t>cells have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protoplasm.</a:t>
            </a:r>
            <a:endParaRPr sz="24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45"/>
              </a:spcBef>
              <a:buClr>
                <a:srgbClr val="3333CC"/>
              </a:buClr>
              <a:buFont typeface="Wingdings"/>
              <a:buChar char=""/>
            </a:pPr>
            <a:endParaRPr sz="3250">
              <a:latin typeface="Times New Roman"/>
              <a:cs typeface="Times New Roman"/>
            </a:endParaRPr>
          </a:p>
          <a:p>
            <a:pPr marL="386080" marR="730885" indent="-373380" algn="l" rtl="0">
              <a:lnSpc>
                <a:spcPts val="2590"/>
              </a:lnSpc>
              <a:buClr>
                <a:srgbClr val="3333CC"/>
              </a:buClr>
              <a:buSzPct val="60416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2400" dirty="0">
                <a:latin typeface="Times New Roman"/>
                <a:cs typeface="Times New Roman"/>
              </a:rPr>
              <a:t>They are usually divided into </a:t>
            </a:r>
            <a:r>
              <a:rPr sz="2400" spc="-5" dirty="0">
                <a:latin typeface="Times New Roman"/>
                <a:cs typeface="Times New Roman"/>
              </a:rPr>
              <a:t>two </a:t>
            </a:r>
            <a:r>
              <a:rPr sz="2400" dirty="0">
                <a:latin typeface="Times New Roman"/>
                <a:cs typeface="Times New Roman"/>
              </a:rPr>
              <a:t>broad groups: Eukaryotes</a:t>
            </a:r>
            <a:r>
              <a:rPr sz="2400" spc="-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 Prokaryotes.</a:t>
            </a:r>
            <a:endParaRPr sz="2400">
              <a:latin typeface="Times New Roman"/>
              <a:cs typeface="Times New Roman"/>
            </a:endParaRPr>
          </a:p>
          <a:p>
            <a:pPr marL="818515" marR="311150" lvl="1" indent="-309880" algn="l" rtl="0">
              <a:lnSpc>
                <a:spcPts val="2380"/>
              </a:lnSpc>
              <a:spcBef>
                <a:spcPts val="535"/>
              </a:spcBef>
              <a:buClr>
                <a:srgbClr val="FF0000"/>
              </a:buClr>
              <a:buSzPct val="54545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200" dirty="0">
                <a:latin typeface="Times New Roman"/>
                <a:cs typeface="Times New Roman"/>
              </a:rPr>
              <a:t>Eukaryotic </a:t>
            </a:r>
            <a:r>
              <a:rPr sz="2200" spc="-5" dirty="0">
                <a:latin typeface="Times New Roman"/>
                <a:cs typeface="Times New Roman"/>
              </a:rPr>
              <a:t>cells </a:t>
            </a:r>
            <a:r>
              <a:rPr sz="2200" spc="-5" dirty="0">
                <a:solidFill>
                  <a:srgbClr val="FF0000"/>
                </a:solidFill>
                <a:latin typeface="Times New Roman"/>
                <a:cs typeface="Times New Roman"/>
              </a:rPr>
              <a:t>(Eu = true; kary = nucleus): </a:t>
            </a:r>
            <a:r>
              <a:rPr sz="2200" spc="-5" dirty="0">
                <a:latin typeface="Times New Roman"/>
                <a:cs typeface="Times New Roman"/>
              </a:rPr>
              <a:t>have a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membrane-bound  nucleus </a:t>
            </a:r>
            <a:r>
              <a:rPr sz="2200" spc="-5" dirty="0">
                <a:latin typeface="Times New Roman"/>
                <a:cs typeface="Times New Roman"/>
              </a:rPr>
              <a:t>and a variety of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organelles </a:t>
            </a:r>
            <a:r>
              <a:rPr sz="2200" spc="-5" dirty="0">
                <a:latin typeface="Times New Roman"/>
                <a:cs typeface="Times New Roman"/>
              </a:rPr>
              <a:t>and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internal</a:t>
            </a:r>
            <a:r>
              <a:rPr sz="2200" spc="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3333CC"/>
                </a:solidFill>
                <a:latin typeface="Times New Roman"/>
                <a:cs typeface="Times New Roman"/>
              </a:rPr>
              <a:t>membranes</a:t>
            </a:r>
            <a:r>
              <a:rPr sz="2200" spc="-10" dirty="0"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lvl="1" algn="l" rtl="0">
              <a:lnSpc>
                <a:spcPct val="100000"/>
              </a:lnSpc>
              <a:spcBef>
                <a:spcPts val="35"/>
              </a:spcBef>
              <a:buClr>
                <a:srgbClr val="FF0000"/>
              </a:buClr>
              <a:buFont typeface="Wingdings"/>
              <a:buChar char=""/>
            </a:pPr>
            <a:endParaRPr sz="2950">
              <a:latin typeface="Times New Roman"/>
              <a:cs typeface="Times New Roman"/>
            </a:endParaRPr>
          </a:p>
          <a:p>
            <a:pPr marL="818515" marR="5080" lvl="1" indent="-309880" algn="l" rtl="0">
              <a:lnSpc>
                <a:spcPts val="2380"/>
              </a:lnSpc>
              <a:buClr>
                <a:srgbClr val="FF0000"/>
              </a:buClr>
              <a:buSzPct val="54545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200" dirty="0">
                <a:latin typeface="Times New Roman"/>
                <a:cs typeface="Times New Roman"/>
              </a:rPr>
              <a:t>Prokaryotic </a:t>
            </a:r>
            <a:r>
              <a:rPr sz="2200" spc="-5" dirty="0">
                <a:latin typeface="Times New Roman"/>
                <a:cs typeface="Times New Roman"/>
              </a:rPr>
              <a:t>cells </a:t>
            </a:r>
            <a:r>
              <a:rPr sz="2200" spc="-5" dirty="0">
                <a:solidFill>
                  <a:srgbClr val="FF0000"/>
                </a:solidFill>
                <a:latin typeface="Times New Roman"/>
                <a:cs typeface="Times New Roman"/>
              </a:rPr>
              <a:t>(Pro = before) </a:t>
            </a:r>
            <a:r>
              <a:rPr sz="2200" spc="-5" dirty="0">
                <a:latin typeface="Times New Roman"/>
                <a:cs typeface="Times New Roman"/>
              </a:rPr>
              <a:t>are smaller (a general rule) and lack  </a:t>
            </a:r>
            <a:r>
              <a:rPr sz="2200" spc="-10" dirty="0">
                <a:latin typeface="Times New Roman"/>
                <a:cs typeface="Times New Roman"/>
              </a:rPr>
              <a:t>much </a:t>
            </a:r>
            <a:r>
              <a:rPr sz="2200" spc="-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internal compartmentalization and complexity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eukaryotic  cells; No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membrane-bound nucleus </a:t>
            </a:r>
            <a:r>
              <a:rPr sz="2200" spc="-5" dirty="0">
                <a:latin typeface="Times New Roman"/>
                <a:cs typeface="Times New Roman"/>
              </a:rPr>
              <a:t>or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other</a:t>
            </a:r>
            <a:r>
              <a:rPr sz="2200" spc="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organelles.</a:t>
            </a:r>
            <a:endParaRPr sz="2200">
              <a:latin typeface="Times New Roman"/>
              <a:cs typeface="Times New Roman"/>
            </a:endParaRPr>
          </a:p>
          <a:p>
            <a:pPr lvl="1" algn="l" rtl="0">
              <a:lnSpc>
                <a:spcPct val="100000"/>
              </a:lnSpc>
              <a:buClr>
                <a:srgbClr val="FF0000"/>
              </a:buClr>
            </a:pPr>
            <a:endParaRPr sz="2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1603" y="323214"/>
            <a:ext cx="751713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b="1" dirty="0">
                <a:solidFill>
                  <a:srgbClr val="3333FF"/>
                </a:solidFill>
                <a:latin typeface="Times New Roman"/>
                <a:cs typeface="Times New Roman"/>
              </a:rPr>
              <a:t>Characteristics of Living</a:t>
            </a:r>
            <a:r>
              <a:rPr sz="3800" b="1" spc="-125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3800" b="1" dirty="0">
                <a:solidFill>
                  <a:srgbClr val="3333FF"/>
                </a:solidFill>
                <a:latin typeface="Times New Roman"/>
                <a:cs typeface="Times New Roman"/>
              </a:rPr>
              <a:t>Organisms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140" y="1621662"/>
            <a:ext cx="646430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5"/>
              </a:spcBef>
            </a:pPr>
            <a:r>
              <a:rPr sz="2800" b="1" spc="-15" dirty="0">
                <a:latin typeface="Times New Roman"/>
                <a:cs typeface="Times New Roman"/>
              </a:rPr>
              <a:t>There </a:t>
            </a:r>
            <a:r>
              <a:rPr sz="2800" b="1" spc="-20" dirty="0">
                <a:latin typeface="Times New Roman"/>
                <a:cs typeface="Times New Roman"/>
              </a:rPr>
              <a:t>are </a:t>
            </a:r>
            <a:r>
              <a:rPr sz="2800" b="1" spc="-5" dirty="0">
                <a:latin typeface="Times New Roman"/>
                <a:cs typeface="Times New Roman"/>
              </a:rPr>
              <a:t>6 main</a:t>
            </a:r>
            <a:r>
              <a:rPr sz="2800" b="1" spc="3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Characteristics:</a:t>
            </a:r>
            <a:endParaRPr sz="2800">
              <a:latin typeface="Times New Roman"/>
              <a:cs typeface="Times New Roman"/>
            </a:endParaRPr>
          </a:p>
          <a:p>
            <a:pPr marL="469900" marR="1758314" algn="l" rtl="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1-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highly </a:t>
            </a:r>
            <a:r>
              <a:rPr sz="2800" spc="-10" dirty="0">
                <a:latin typeface="Times New Roman"/>
                <a:cs typeface="Times New Roman"/>
              </a:rPr>
              <a:t>organized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Cells  2- Relation with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energy</a:t>
            </a:r>
            <a:endParaRPr sz="2800">
              <a:latin typeface="Times New Roman"/>
              <a:cs typeface="Times New Roman"/>
            </a:endParaRPr>
          </a:p>
          <a:p>
            <a:pPr marL="469900" marR="5080" algn="l" rtl="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3- </a:t>
            </a:r>
            <a:r>
              <a:rPr sz="2800" spc="-5" dirty="0">
                <a:latin typeface="Times New Roman"/>
                <a:cs typeface="Times New Roman"/>
              </a:rPr>
              <a:t>Grow and Reproduce with high fidelity  </a:t>
            </a:r>
            <a:r>
              <a:rPr sz="2800" dirty="0">
                <a:latin typeface="Times New Roman"/>
                <a:cs typeface="Times New Roman"/>
              </a:rPr>
              <a:t>4- </a:t>
            </a:r>
            <a:r>
              <a:rPr sz="2800" spc="-5" dirty="0">
                <a:latin typeface="Times New Roman"/>
                <a:cs typeface="Times New Roman"/>
              </a:rPr>
              <a:t>Interact with environment</a:t>
            </a:r>
            <a:endParaRPr sz="2800">
              <a:latin typeface="Times New Roman"/>
              <a:cs typeface="Times New Roman"/>
            </a:endParaRPr>
          </a:p>
          <a:p>
            <a:pPr marL="855344" indent="-386080" algn="l" rtl="0">
              <a:lnSpc>
                <a:spcPct val="100000"/>
              </a:lnSpc>
              <a:buAutoNum type="arabicPlain" startAt="5"/>
              <a:tabLst>
                <a:tab pos="855980" algn="l"/>
              </a:tabLst>
            </a:pPr>
            <a:r>
              <a:rPr sz="2800" spc="-5" dirty="0">
                <a:latin typeface="Times New Roman"/>
                <a:cs typeface="Times New Roman"/>
              </a:rPr>
              <a:t>Movement</a:t>
            </a:r>
            <a:endParaRPr sz="2800">
              <a:latin typeface="Times New Roman"/>
              <a:cs typeface="Times New Roman"/>
            </a:endParaRPr>
          </a:p>
          <a:p>
            <a:pPr marL="855344" indent="-386080" algn="l" rtl="0">
              <a:lnSpc>
                <a:spcPct val="100000"/>
              </a:lnSpc>
              <a:spcBef>
                <a:spcPts val="5"/>
              </a:spcBef>
              <a:buAutoNum type="arabicPlain" startAt="5"/>
              <a:tabLst>
                <a:tab pos="855980" algn="l"/>
              </a:tabLst>
            </a:pPr>
            <a:r>
              <a:rPr sz="2800" spc="-5" dirty="0">
                <a:latin typeface="Times New Roman"/>
                <a:cs typeface="Times New Roman"/>
              </a:rPr>
              <a:t>Homeostasis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3943" y="981455"/>
            <a:ext cx="8229600" cy="32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339" y="0"/>
            <a:ext cx="862584" cy="931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31140" y="1089405"/>
            <a:ext cx="855980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l" rtl="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Chemical elements </a:t>
            </a:r>
            <a:r>
              <a:rPr sz="2400" dirty="0">
                <a:latin typeface="Times New Roman"/>
                <a:cs typeface="Times New Roman"/>
              </a:rPr>
              <a:t>of a living cell are the </a:t>
            </a:r>
            <a:r>
              <a:rPr sz="2400" spc="-10" dirty="0">
                <a:latin typeface="Times New Roman"/>
                <a:cs typeface="Times New Roman"/>
              </a:rPr>
              <a:t>same </a:t>
            </a:r>
            <a:r>
              <a:rPr sz="2400" dirty="0">
                <a:latin typeface="Times New Roman"/>
                <a:cs typeface="Times New Roman"/>
              </a:rPr>
              <a:t>as </a:t>
            </a:r>
            <a:r>
              <a:rPr sz="2400" spc="5" dirty="0">
                <a:latin typeface="Times New Roman"/>
                <a:cs typeface="Times New Roman"/>
              </a:rPr>
              <a:t>in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20" dirty="0">
                <a:latin typeface="Times New Roman"/>
                <a:cs typeface="Times New Roman"/>
              </a:rPr>
              <a:t>Earth’s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crust,  </a:t>
            </a:r>
            <a:r>
              <a:rPr sz="2400" dirty="0">
                <a:latin typeface="Times New Roman"/>
                <a:cs typeface="Times New Roman"/>
              </a:rPr>
              <a:t>but in diferent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proportions.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5985" y="245491"/>
            <a:ext cx="571754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>
                <a:solidFill>
                  <a:srgbClr val="3333FF"/>
                </a:solidFill>
                <a:latin typeface="Times New Roman"/>
                <a:cs typeface="Times New Roman"/>
              </a:rPr>
              <a:t>Chemical elements of</a:t>
            </a:r>
            <a:r>
              <a:rPr sz="4300" spc="50" dirty="0">
                <a:solidFill>
                  <a:srgbClr val="3333FF"/>
                </a:solidFill>
                <a:latin typeface="Times New Roman"/>
                <a:cs typeface="Times New Roman"/>
              </a:rPr>
              <a:t> </a:t>
            </a:r>
            <a:r>
              <a:rPr sz="4300" spc="-5" dirty="0">
                <a:solidFill>
                  <a:srgbClr val="3333FF"/>
                </a:solidFill>
                <a:latin typeface="Times New Roman"/>
                <a:cs typeface="Times New Roman"/>
              </a:rPr>
              <a:t>cell</a:t>
            </a:r>
            <a:endParaRPr sz="4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9600" y="2057400"/>
            <a:ext cx="7086600" cy="44516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304" y="245491"/>
            <a:ext cx="592899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Chemical Elements of</a:t>
            </a:r>
            <a:r>
              <a:rPr spc="40" dirty="0"/>
              <a:t> </a:t>
            </a:r>
            <a:r>
              <a:rPr spc="-5" dirty="0"/>
              <a:t>Life</a:t>
            </a:r>
          </a:p>
        </p:txBody>
      </p:sp>
      <p:sp>
        <p:nvSpPr>
          <p:cNvPr id="3" name="object 3"/>
          <p:cNvSpPr/>
          <p:nvPr/>
        </p:nvSpPr>
        <p:spPr>
          <a:xfrm>
            <a:off x="1066800" y="5849429"/>
            <a:ext cx="7696200" cy="704215"/>
          </a:xfrm>
          <a:custGeom>
            <a:avLst/>
            <a:gdLst/>
            <a:ahLst/>
            <a:cxnLst/>
            <a:rect l="l" t="t" r="r" b="b"/>
            <a:pathLst>
              <a:path w="7696200" h="704215">
                <a:moveTo>
                  <a:pt x="7620000" y="246570"/>
                </a:moveTo>
                <a:lnTo>
                  <a:pt x="76200" y="246570"/>
                </a:lnTo>
                <a:lnTo>
                  <a:pt x="46537" y="252558"/>
                </a:lnTo>
                <a:lnTo>
                  <a:pt x="22317" y="268887"/>
                </a:lnTo>
                <a:lnTo>
                  <a:pt x="5987" y="293108"/>
                </a:lnTo>
                <a:lnTo>
                  <a:pt x="0" y="322770"/>
                </a:lnTo>
                <a:lnTo>
                  <a:pt x="0" y="627570"/>
                </a:lnTo>
                <a:lnTo>
                  <a:pt x="5987" y="657227"/>
                </a:lnTo>
                <a:lnTo>
                  <a:pt x="22317" y="681448"/>
                </a:lnTo>
                <a:lnTo>
                  <a:pt x="46537" y="697781"/>
                </a:lnTo>
                <a:lnTo>
                  <a:pt x="76200" y="703770"/>
                </a:lnTo>
                <a:lnTo>
                  <a:pt x="7620000" y="703770"/>
                </a:lnTo>
                <a:lnTo>
                  <a:pt x="7649640" y="697781"/>
                </a:lnTo>
                <a:lnTo>
                  <a:pt x="7673863" y="681448"/>
                </a:lnTo>
                <a:lnTo>
                  <a:pt x="7690205" y="657227"/>
                </a:lnTo>
                <a:lnTo>
                  <a:pt x="7696200" y="627570"/>
                </a:lnTo>
                <a:lnTo>
                  <a:pt x="7696200" y="322770"/>
                </a:lnTo>
                <a:lnTo>
                  <a:pt x="7690205" y="293108"/>
                </a:lnTo>
                <a:lnTo>
                  <a:pt x="7673863" y="268887"/>
                </a:lnTo>
                <a:lnTo>
                  <a:pt x="7649640" y="252558"/>
                </a:lnTo>
                <a:lnTo>
                  <a:pt x="7620000" y="246570"/>
                </a:lnTo>
                <a:close/>
              </a:path>
              <a:path w="7696200" h="704215">
                <a:moveTo>
                  <a:pt x="286638" y="0"/>
                </a:moveTo>
                <a:lnTo>
                  <a:pt x="1282700" y="246570"/>
                </a:lnTo>
                <a:lnTo>
                  <a:pt x="3206750" y="246570"/>
                </a:lnTo>
                <a:lnTo>
                  <a:pt x="286638" y="0"/>
                </a:lnTo>
                <a:close/>
              </a:path>
            </a:pathLst>
          </a:custGeom>
          <a:solidFill>
            <a:srgbClr val="00E3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66800" y="5849429"/>
            <a:ext cx="7696200" cy="704215"/>
          </a:xfrm>
          <a:custGeom>
            <a:avLst/>
            <a:gdLst/>
            <a:ahLst/>
            <a:cxnLst/>
            <a:rect l="l" t="t" r="r" b="b"/>
            <a:pathLst>
              <a:path w="7696200" h="704215">
                <a:moveTo>
                  <a:pt x="0" y="322770"/>
                </a:moveTo>
                <a:lnTo>
                  <a:pt x="5987" y="293108"/>
                </a:lnTo>
                <a:lnTo>
                  <a:pt x="22317" y="268887"/>
                </a:lnTo>
                <a:lnTo>
                  <a:pt x="46537" y="252558"/>
                </a:lnTo>
                <a:lnTo>
                  <a:pt x="76200" y="246570"/>
                </a:lnTo>
                <a:lnTo>
                  <a:pt x="1282700" y="246570"/>
                </a:lnTo>
                <a:lnTo>
                  <a:pt x="286638" y="0"/>
                </a:lnTo>
                <a:lnTo>
                  <a:pt x="3206750" y="246570"/>
                </a:lnTo>
                <a:lnTo>
                  <a:pt x="7620000" y="246570"/>
                </a:lnTo>
                <a:lnTo>
                  <a:pt x="7649640" y="252558"/>
                </a:lnTo>
                <a:lnTo>
                  <a:pt x="7673863" y="268887"/>
                </a:lnTo>
                <a:lnTo>
                  <a:pt x="7690205" y="293108"/>
                </a:lnTo>
                <a:lnTo>
                  <a:pt x="7696200" y="322770"/>
                </a:lnTo>
                <a:lnTo>
                  <a:pt x="7696200" y="437070"/>
                </a:lnTo>
                <a:lnTo>
                  <a:pt x="7696200" y="627570"/>
                </a:lnTo>
                <a:lnTo>
                  <a:pt x="7690205" y="657227"/>
                </a:lnTo>
                <a:lnTo>
                  <a:pt x="7673863" y="681448"/>
                </a:lnTo>
                <a:lnTo>
                  <a:pt x="7649640" y="697781"/>
                </a:lnTo>
                <a:lnTo>
                  <a:pt x="7620000" y="703770"/>
                </a:lnTo>
                <a:lnTo>
                  <a:pt x="3206750" y="703770"/>
                </a:lnTo>
                <a:lnTo>
                  <a:pt x="1282700" y="703770"/>
                </a:lnTo>
                <a:lnTo>
                  <a:pt x="76200" y="703770"/>
                </a:lnTo>
                <a:lnTo>
                  <a:pt x="46537" y="697781"/>
                </a:lnTo>
                <a:lnTo>
                  <a:pt x="22317" y="681448"/>
                </a:lnTo>
                <a:lnTo>
                  <a:pt x="5987" y="657227"/>
                </a:lnTo>
                <a:lnTo>
                  <a:pt x="0" y="627570"/>
                </a:lnTo>
                <a:lnTo>
                  <a:pt x="0" y="437070"/>
                </a:lnTo>
                <a:lnTo>
                  <a:pt x="0" y="32277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664" y="976933"/>
            <a:ext cx="9046845" cy="5556008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386080" indent="-373380" algn="l" rtl="0">
              <a:lnSpc>
                <a:spcPct val="100000"/>
              </a:lnSpc>
              <a:spcBef>
                <a:spcPts val="88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 </a:t>
            </a:r>
            <a:r>
              <a:rPr sz="3200" dirty="0">
                <a:solidFill>
                  <a:srgbClr val="0052F9"/>
                </a:solidFill>
                <a:latin typeface="Times New Roman"/>
                <a:cs typeface="Times New Roman"/>
              </a:rPr>
              <a:t>H </a:t>
            </a:r>
            <a:r>
              <a:rPr sz="3200" dirty="0">
                <a:solidFill>
                  <a:srgbClr val="00AF50"/>
                </a:solidFill>
                <a:latin typeface="Times New Roman"/>
                <a:cs typeface="Times New Roman"/>
              </a:rPr>
              <a:t>N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 </a:t>
            </a:r>
            <a:r>
              <a:rPr sz="3200" dirty="0">
                <a:solidFill>
                  <a:srgbClr val="AC8B00"/>
                </a:solidFill>
                <a:latin typeface="Times New Roman"/>
                <a:cs typeface="Times New Roman"/>
              </a:rPr>
              <a:t>P </a:t>
            </a:r>
            <a:r>
              <a:rPr sz="3200" spc="-5" dirty="0">
                <a:solidFill>
                  <a:srgbClr val="00AF50"/>
                </a:solidFill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: </a:t>
            </a:r>
            <a:r>
              <a:rPr sz="3200" dirty="0">
                <a:latin typeface="Times New Roman"/>
                <a:cs typeface="Times New Roman"/>
              </a:rPr>
              <a:t>are </a:t>
            </a:r>
            <a:r>
              <a:rPr sz="3200" spc="-5" dirty="0">
                <a:latin typeface="Times New Roman"/>
                <a:cs typeface="Times New Roman"/>
              </a:rPr>
              <a:t>the most </a:t>
            </a:r>
            <a:r>
              <a:rPr sz="3200" dirty="0">
                <a:latin typeface="Times New Roman"/>
                <a:cs typeface="Times New Roman"/>
              </a:rPr>
              <a:t>abundant elements in</a:t>
            </a:r>
            <a:r>
              <a:rPr sz="3200" spc="-1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cell.</a:t>
            </a:r>
            <a:endParaRPr sz="3200">
              <a:latin typeface="Times New Roman"/>
              <a:cs typeface="Times New Roman"/>
            </a:endParaRPr>
          </a:p>
          <a:p>
            <a:pPr marL="818515" marR="267335" lvl="1" indent="-309880" algn="l" rtl="0">
              <a:lnSpc>
                <a:spcPct val="100000"/>
              </a:lnSpc>
              <a:spcBef>
                <a:spcPts val="675"/>
              </a:spcBef>
              <a:buClr>
                <a:srgbClr val="FF0000"/>
              </a:buClr>
              <a:buSzPct val="5357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They account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more than </a:t>
            </a:r>
            <a:r>
              <a:rPr sz="2800" dirty="0">
                <a:latin typeface="Times New Roman"/>
                <a:cs typeface="Times New Roman"/>
              </a:rPr>
              <a:t>99% </a:t>
            </a:r>
            <a:r>
              <a:rPr sz="2800" spc="-5" dirty="0">
                <a:latin typeface="Times New Roman"/>
                <a:cs typeface="Times New Roman"/>
              </a:rPr>
              <a:t>of atoms in the human  </a:t>
            </a:r>
            <a:r>
              <a:rPr sz="2800" dirty="0">
                <a:latin typeface="Times New Roman"/>
                <a:cs typeface="Times New Roman"/>
              </a:rPr>
              <a:t>body</a:t>
            </a:r>
            <a:endParaRPr sz="2800">
              <a:latin typeface="Times New Roman"/>
              <a:cs typeface="Times New Roman"/>
            </a:endParaRPr>
          </a:p>
          <a:p>
            <a:pPr marL="386080" marR="871219" indent="-373380" algn="l" rtl="0">
              <a:lnSpc>
                <a:spcPct val="100000"/>
              </a:lnSpc>
              <a:spcBef>
                <a:spcPts val="765"/>
              </a:spcBef>
              <a:buClr>
                <a:srgbClr val="3333CC"/>
              </a:buClr>
              <a:buSzPct val="59375"/>
              <a:buFont typeface="Wingdings"/>
              <a:buChar char=""/>
              <a:tabLst>
                <a:tab pos="385445" algn="l"/>
                <a:tab pos="386080" algn="l"/>
              </a:tabLst>
            </a:pPr>
            <a:r>
              <a:rPr sz="3200" dirty="0">
                <a:solidFill>
                  <a:srgbClr val="0052F9"/>
                </a:solidFill>
                <a:latin typeface="Times New Roman"/>
                <a:cs typeface="Times New Roman"/>
              </a:rPr>
              <a:t>H</a:t>
            </a:r>
            <a:r>
              <a:rPr sz="3200" dirty="0">
                <a:latin typeface="Times New Roman"/>
                <a:cs typeface="Times New Roman"/>
              </a:rPr>
              <a:t>,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, </a:t>
            </a:r>
            <a:r>
              <a:rPr sz="3200" dirty="0">
                <a:solidFill>
                  <a:srgbClr val="00AF50"/>
                </a:solidFill>
                <a:latin typeface="Times New Roman"/>
                <a:cs typeface="Times New Roman"/>
              </a:rPr>
              <a:t>N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C </a:t>
            </a:r>
            <a:r>
              <a:rPr sz="3200" dirty="0">
                <a:latin typeface="Times New Roman"/>
                <a:cs typeface="Times New Roman"/>
              </a:rPr>
              <a:t>have </a:t>
            </a:r>
            <a:r>
              <a:rPr sz="3200" dirty="0">
                <a:solidFill>
                  <a:srgbClr val="0052F9"/>
                </a:solidFill>
                <a:latin typeface="Times New Roman"/>
                <a:cs typeface="Times New Roman"/>
              </a:rPr>
              <a:t>common properties </a:t>
            </a:r>
            <a:r>
              <a:rPr sz="3200" dirty="0">
                <a:latin typeface="Times New Roman"/>
                <a:cs typeface="Times New Roman"/>
              </a:rPr>
              <a:t>that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are  important to the chemistry of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life.</a:t>
            </a:r>
            <a:endParaRPr sz="3200">
              <a:latin typeface="Times New Roman"/>
              <a:cs typeface="Times New Roman"/>
            </a:endParaRPr>
          </a:p>
          <a:p>
            <a:pPr marL="818515" lvl="1" indent="-309880" algn="l" rtl="0">
              <a:lnSpc>
                <a:spcPct val="100000"/>
              </a:lnSpc>
              <a:spcBef>
                <a:spcPts val="680"/>
              </a:spcBef>
              <a:buClr>
                <a:srgbClr val="FF0000"/>
              </a:buClr>
              <a:buSzPct val="53571"/>
              <a:buFont typeface="Wingdings"/>
              <a:buChar char=""/>
              <a:tabLst>
                <a:tab pos="818515" algn="l"/>
                <a:tab pos="81915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all:</a:t>
            </a:r>
            <a:endParaRPr sz="2800">
              <a:latin typeface="Times New Roman"/>
              <a:cs typeface="Times New Roman"/>
            </a:endParaRPr>
          </a:p>
          <a:p>
            <a:pPr marL="1254125" lvl="2" indent="-250190" algn="l" rtl="0">
              <a:lnSpc>
                <a:spcPct val="100000"/>
              </a:lnSpc>
              <a:spcBef>
                <a:spcPts val="515"/>
              </a:spcBef>
              <a:buClr>
                <a:srgbClr val="3333CC"/>
              </a:buClr>
              <a:buSzPct val="50000"/>
              <a:buFont typeface="Wingdings"/>
              <a:buChar char=""/>
              <a:tabLst>
                <a:tab pos="1254125" algn="l"/>
                <a:tab pos="1254760" algn="l"/>
              </a:tabLst>
            </a:pPr>
            <a:r>
              <a:rPr sz="2000" dirty="0">
                <a:latin typeface="Times New Roman"/>
                <a:cs typeface="Times New Roman"/>
              </a:rPr>
              <a:t>have relatively low </a:t>
            </a:r>
            <a:r>
              <a:rPr sz="2000" spc="-5" dirty="0">
                <a:latin typeface="Times New Roman"/>
                <a:cs typeface="Times New Roman"/>
              </a:rPr>
              <a:t>atomic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numbers</a:t>
            </a:r>
            <a:endParaRPr sz="2000">
              <a:latin typeface="Times New Roman"/>
              <a:cs typeface="Times New Roman"/>
            </a:endParaRPr>
          </a:p>
          <a:p>
            <a:pPr marL="1254125" marR="332740" lvl="2" indent="-250190" algn="l" rtl="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0000"/>
              <a:buFont typeface="Wingdings"/>
              <a:buChar char=""/>
              <a:tabLst>
                <a:tab pos="1254125" algn="l"/>
                <a:tab pos="1254760" algn="l"/>
              </a:tabLst>
            </a:pPr>
            <a:r>
              <a:rPr sz="2000" dirty="0">
                <a:latin typeface="Times New Roman"/>
                <a:cs typeface="Times New Roman"/>
              </a:rPr>
              <a:t>capable of </a:t>
            </a:r>
            <a:r>
              <a:rPr sz="2000" spc="-5" dirty="0">
                <a:latin typeface="Times New Roman"/>
                <a:cs typeface="Times New Roman"/>
              </a:rPr>
              <a:t>forming </a:t>
            </a:r>
            <a:r>
              <a:rPr sz="2000" dirty="0">
                <a:solidFill>
                  <a:srgbClr val="0052F9"/>
                </a:solidFill>
                <a:latin typeface="Times New Roman"/>
                <a:cs typeface="Times New Roman"/>
              </a:rPr>
              <a:t>one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dirty="0">
                <a:solidFill>
                  <a:srgbClr val="00AF50"/>
                </a:solidFill>
                <a:latin typeface="Times New Roman"/>
                <a:cs typeface="Times New Roman"/>
              </a:rPr>
              <a:t>three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four </a:t>
            </a:r>
            <a:r>
              <a:rPr sz="2000" spc="5" dirty="0">
                <a:latin typeface="Times New Roman"/>
                <a:cs typeface="Times New Roman"/>
              </a:rPr>
              <a:t>bonds </a:t>
            </a:r>
            <a:r>
              <a:rPr sz="2000" dirty="0">
                <a:latin typeface="Times New Roman"/>
                <a:cs typeface="Times New Roman"/>
              </a:rPr>
              <a:t>(for </a:t>
            </a:r>
            <a:r>
              <a:rPr sz="2000" dirty="0">
                <a:solidFill>
                  <a:srgbClr val="0052F9"/>
                </a:solidFill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dirty="0">
                <a:solidFill>
                  <a:srgbClr val="00AF50"/>
                </a:solidFill>
                <a:latin typeface="Times New Roman"/>
                <a:cs typeface="Times New Roman"/>
              </a:rPr>
              <a:t>N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C 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  </a:t>
            </a:r>
            <a:r>
              <a:rPr sz="2000" dirty="0">
                <a:latin typeface="Times New Roman"/>
                <a:cs typeface="Times New Roman"/>
              </a:rPr>
              <a:t>order).</a:t>
            </a:r>
            <a:endParaRPr sz="2000">
              <a:latin typeface="Times New Roman"/>
              <a:cs typeface="Times New Roman"/>
            </a:endParaRPr>
          </a:p>
          <a:p>
            <a:pPr marL="1254125" lvl="2" indent="-250190" algn="l" rtl="0">
              <a:lnSpc>
                <a:spcPct val="100000"/>
              </a:lnSpc>
              <a:spcBef>
                <a:spcPts val="480"/>
              </a:spcBef>
              <a:buClr>
                <a:srgbClr val="3333CC"/>
              </a:buClr>
              <a:buSzPct val="50000"/>
              <a:buFont typeface="Wingdings"/>
              <a:buChar char=""/>
              <a:tabLst>
                <a:tab pos="1254125" algn="l"/>
                <a:tab pos="1254760" algn="l"/>
              </a:tabLst>
            </a:pPr>
            <a:r>
              <a:rPr sz="2000" dirty="0">
                <a:latin typeface="Times New Roman"/>
                <a:cs typeface="Times New Roman"/>
              </a:rPr>
              <a:t>form the strongest covalent </a:t>
            </a:r>
            <a:r>
              <a:rPr sz="2000" spc="5" dirty="0">
                <a:latin typeface="Times New Roman"/>
                <a:cs typeface="Times New Roman"/>
              </a:rPr>
              <a:t>bonds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general.</a:t>
            </a:r>
            <a:endParaRPr sz="20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55"/>
              </a:spcBef>
            </a:pPr>
            <a:endParaRPr sz="2200">
              <a:latin typeface="Times New Roman"/>
              <a:cs typeface="Times New Roman"/>
            </a:endParaRPr>
          </a:p>
          <a:p>
            <a:pPr marL="1420495" algn="l" rtl="0">
              <a:lnSpc>
                <a:spcPct val="100000"/>
              </a:lnSpc>
            </a:pPr>
            <a:r>
              <a:rPr sz="1800" spc="-20" dirty="0">
                <a:latin typeface="Times New Roman"/>
                <a:cs typeface="Times New Roman"/>
              </a:rPr>
              <a:t>Write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atomic number </a:t>
            </a:r>
            <a:r>
              <a:rPr sz="1800" dirty="0">
                <a:latin typeface="Times New Roman"/>
                <a:cs typeface="Times New Roman"/>
              </a:rPr>
              <a:t>and the </a:t>
            </a:r>
            <a:r>
              <a:rPr sz="1800" spc="-5" dirty="0">
                <a:latin typeface="Times New Roman"/>
                <a:cs typeface="Times New Roman"/>
              </a:rPr>
              <a:t>atomic mass </a:t>
            </a:r>
            <a:r>
              <a:rPr sz="1800" dirty="0">
                <a:latin typeface="Times New Roman"/>
                <a:cs typeface="Times New Roman"/>
              </a:rPr>
              <a:t>of each element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(CHNOPS)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6836" y="245491"/>
            <a:ext cx="427545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rgbClr val="3333FF"/>
                </a:solidFill>
              </a:rPr>
              <a:t>Chemistry and</a:t>
            </a:r>
            <a:r>
              <a:rPr spc="5" dirty="0">
                <a:solidFill>
                  <a:srgbClr val="3333FF"/>
                </a:solidFill>
              </a:rPr>
              <a:t> </a:t>
            </a:r>
            <a:r>
              <a:rPr spc="-5" dirty="0">
                <a:solidFill>
                  <a:srgbClr val="3333FF"/>
                </a:solidFill>
              </a:rPr>
              <a:t>Life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664" y="1074546"/>
            <a:ext cx="8411210" cy="43377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6080" marR="5080" indent="-373380" algn="l" rtl="0">
              <a:lnSpc>
                <a:spcPct val="100000"/>
              </a:lnSpc>
              <a:spcBef>
                <a:spcPts val="105"/>
              </a:spcBef>
            </a:pPr>
            <a:r>
              <a:rPr sz="3500" dirty="0">
                <a:solidFill>
                  <a:srgbClr val="FF0000"/>
                </a:solidFill>
                <a:latin typeface="Times New Roman"/>
                <a:cs typeface="Times New Roman"/>
              </a:rPr>
              <a:t>Living </a:t>
            </a:r>
            <a:r>
              <a:rPr sz="3500" spc="-10" dirty="0">
                <a:solidFill>
                  <a:srgbClr val="FF0000"/>
                </a:solidFill>
                <a:latin typeface="Times New Roman"/>
                <a:cs typeface="Times New Roman"/>
              </a:rPr>
              <a:t>organisms </a:t>
            </a:r>
            <a:r>
              <a:rPr sz="3500" dirty="0">
                <a:solidFill>
                  <a:srgbClr val="FF0000"/>
                </a:solidFill>
                <a:latin typeface="Times New Roman"/>
                <a:cs typeface="Times New Roman"/>
              </a:rPr>
              <a:t>operate within the same</a:t>
            </a:r>
            <a:r>
              <a:rPr sz="3500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FF0000"/>
                </a:solidFill>
                <a:latin typeface="Times New Roman"/>
                <a:cs typeface="Times New Roman"/>
              </a:rPr>
              <a:t>laws  that apply </a:t>
            </a:r>
            <a:r>
              <a:rPr sz="3500" spc="-10" dirty="0">
                <a:solidFill>
                  <a:srgbClr val="FF0000"/>
                </a:solidFill>
                <a:latin typeface="Times New Roman"/>
                <a:cs typeface="Times New Roman"/>
              </a:rPr>
              <a:t>to </a:t>
            </a:r>
            <a:r>
              <a:rPr sz="3500" dirty="0">
                <a:solidFill>
                  <a:srgbClr val="FF0000"/>
                </a:solidFill>
                <a:latin typeface="Times New Roman"/>
                <a:cs typeface="Times New Roman"/>
              </a:rPr>
              <a:t>physics and</a:t>
            </a:r>
            <a:r>
              <a:rPr sz="35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FF0000"/>
                </a:solidFill>
                <a:latin typeface="Times New Roman"/>
                <a:cs typeface="Times New Roman"/>
              </a:rPr>
              <a:t>chemistry:</a:t>
            </a:r>
            <a:endParaRPr sz="350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15"/>
              </a:spcBef>
            </a:pPr>
            <a:endParaRPr sz="5100">
              <a:latin typeface="Times New Roman"/>
              <a:cs typeface="Times New Roman"/>
            </a:endParaRPr>
          </a:p>
          <a:p>
            <a:pPr marL="1924685" indent="-156845" algn="l" rtl="0">
              <a:lnSpc>
                <a:spcPct val="100000"/>
              </a:lnSpc>
              <a:spcBef>
                <a:spcPts val="5"/>
              </a:spcBef>
              <a:buSzPct val="97142"/>
              <a:buFont typeface="Times New Roman"/>
              <a:buChar char="•"/>
              <a:tabLst>
                <a:tab pos="1925320" algn="l"/>
              </a:tabLst>
            </a:pP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Conservation of mass,</a:t>
            </a:r>
            <a:r>
              <a:rPr sz="3500" spc="-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500" spc="-10" dirty="0">
                <a:solidFill>
                  <a:srgbClr val="0000FF"/>
                </a:solidFill>
                <a:latin typeface="Times New Roman"/>
                <a:cs typeface="Times New Roman"/>
              </a:rPr>
              <a:t>energy</a:t>
            </a:r>
            <a:endParaRPr sz="3500">
              <a:latin typeface="Times New Roman"/>
              <a:cs typeface="Times New Roman"/>
            </a:endParaRPr>
          </a:p>
          <a:p>
            <a:pPr marL="558800" algn="ctr" rtl="0">
              <a:lnSpc>
                <a:spcPct val="100000"/>
              </a:lnSpc>
              <a:spcBef>
                <a:spcPts val="840"/>
              </a:spcBef>
            </a:pPr>
            <a:r>
              <a:rPr sz="3500" spc="-5" dirty="0">
                <a:solidFill>
                  <a:srgbClr val="0000FF"/>
                </a:solidFill>
                <a:latin typeface="Times New Roman"/>
                <a:cs typeface="Times New Roman"/>
              </a:rPr>
              <a:t>•Laws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3500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thermodynamics</a:t>
            </a:r>
            <a:endParaRPr sz="3500">
              <a:latin typeface="Times New Roman"/>
              <a:cs typeface="Times New Roman"/>
            </a:endParaRPr>
          </a:p>
          <a:p>
            <a:pPr marL="556260" algn="ctr" rtl="0">
              <a:lnSpc>
                <a:spcPct val="100000"/>
              </a:lnSpc>
              <a:spcBef>
                <a:spcPts val="840"/>
              </a:spcBef>
            </a:pPr>
            <a:r>
              <a:rPr sz="3500" spc="-5" dirty="0">
                <a:solidFill>
                  <a:srgbClr val="0000FF"/>
                </a:solidFill>
                <a:latin typeface="Times New Roman"/>
                <a:cs typeface="Times New Roman"/>
              </a:rPr>
              <a:t>•Laws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of chemical</a:t>
            </a:r>
            <a:r>
              <a:rPr sz="3500" spc="-6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kinetics</a:t>
            </a:r>
            <a:endParaRPr sz="3500">
              <a:latin typeface="Times New Roman"/>
              <a:cs typeface="Times New Roman"/>
            </a:endParaRPr>
          </a:p>
          <a:p>
            <a:pPr marL="564515" algn="ctr" rtl="0">
              <a:lnSpc>
                <a:spcPct val="100000"/>
              </a:lnSpc>
              <a:spcBef>
                <a:spcPts val="840"/>
              </a:spcBef>
            </a:pPr>
            <a:r>
              <a:rPr sz="3500" spc="-5" dirty="0">
                <a:solidFill>
                  <a:srgbClr val="0000FF"/>
                </a:solidFill>
                <a:latin typeface="Times New Roman"/>
                <a:cs typeface="Times New Roman"/>
              </a:rPr>
              <a:t>•Principles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of chemical</a:t>
            </a:r>
            <a:r>
              <a:rPr sz="3500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500" dirty="0">
                <a:solidFill>
                  <a:srgbClr val="0000FF"/>
                </a:solidFill>
                <a:latin typeface="Times New Roman"/>
                <a:cs typeface="Times New Roman"/>
              </a:rPr>
              <a:t>reactions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811</Words>
  <Application>Microsoft Office PowerPoint</Application>
  <PresentationFormat>On-screen Show (4:3)</PresentationFormat>
  <Paragraphs>181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General Biochemistry  Dr. Saad hussein khudhair</vt:lpstr>
      <vt:lpstr>What is Biochemistry?</vt:lpstr>
      <vt:lpstr>Principal Areas of Biochemistry</vt:lpstr>
      <vt:lpstr>Cell Theory</vt:lpstr>
      <vt:lpstr>Typical Cells</vt:lpstr>
      <vt:lpstr>Characteristics of Living Organisms</vt:lpstr>
      <vt:lpstr>Slide 7</vt:lpstr>
      <vt:lpstr>Chemical Elements of Life</vt:lpstr>
      <vt:lpstr>Chemistry and Life</vt:lpstr>
      <vt:lpstr>Chemistry of biomolecules  </vt:lpstr>
      <vt:lpstr>The 4 Major macromolecules</vt:lpstr>
      <vt:lpstr>CHNOPS vs monomer vs macromolecules</vt:lpstr>
      <vt:lpstr>Characteristics of biological molecules</vt:lpstr>
      <vt:lpstr>Functional Groups in Biochemistry</vt:lpstr>
      <vt:lpstr>Functional Groups in Biochemistry</vt:lpstr>
      <vt:lpstr>Functional Groups in Biochemistry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Biochemistry-I</dc:title>
  <dc:creator>Farid Ataya</dc:creator>
  <cp:lastModifiedBy>مركز المدار</cp:lastModifiedBy>
  <cp:revision>17</cp:revision>
  <dcterms:created xsi:type="dcterms:W3CDTF">2019-03-01T12:26:49Z</dcterms:created>
  <dcterms:modified xsi:type="dcterms:W3CDTF">2019-04-18T05:39:29Z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2019-03-01T00:00:00Z</vt:filetime>
  </property>
</Properties>
</file>